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58" r:id="rId5"/>
    <p:sldId id="259" r:id="rId6"/>
    <p:sldId id="260" r:id="rId7"/>
    <p:sldId id="289" r:id="rId8"/>
    <p:sldId id="261" r:id="rId9"/>
    <p:sldId id="290" r:id="rId10"/>
    <p:sldId id="262" r:id="rId11"/>
    <p:sldId id="291" r:id="rId12"/>
    <p:sldId id="263" r:id="rId13"/>
    <p:sldId id="264" r:id="rId14"/>
    <p:sldId id="265" r:id="rId15"/>
    <p:sldId id="266" r:id="rId16"/>
    <p:sldId id="295" r:id="rId17"/>
    <p:sldId id="267" r:id="rId18"/>
    <p:sldId id="268" r:id="rId19"/>
    <p:sldId id="269" r:id="rId20"/>
    <p:sldId id="292" r:id="rId21"/>
    <p:sldId id="270" r:id="rId22"/>
    <p:sldId id="271" r:id="rId23"/>
    <p:sldId id="272" r:id="rId24"/>
    <p:sldId id="273" r:id="rId25"/>
    <p:sldId id="274" r:id="rId26"/>
    <p:sldId id="293" r:id="rId27"/>
    <p:sldId id="275" r:id="rId28"/>
    <p:sldId id="276" r:id="rId29"/>
    <p:sldId id="277" r:id="rId30"/>
    <p:sldId id="278" r:id="rId31"/>
    <p:sldId id="279" r:id="rId32"/>
    <p:sldId id="280" r:id="rId33"/>
    <p:sldId id="281" r:id="rId34"/>
    <p:sldId id="282" r:id="rId35"/>
    <p:sldId id="294" r:id="rId36"/>
    <p:sldId id="283" r:id="rId37"/>
    <p:sldId id="284" r:id="rId38"/>
    <p:sldId id="285" r:id="rId39"/>
    <p:sldId id="286" r:id="rId40"/>
    <p:sldId id="28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24" y="90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594EEF8E-D198-46EA-9A45-093F6B21C758}" type="datetimeFigureOut">
              <a:rPr lang="en-US" smtClean="0"/>
              <a:pPr/>
              <a:t>6/13/2011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94EEF8E-D198-46EA-9A45-093F6B21C758}" type="datetimeFigureOut">
              <a:rPr lang="en-US" smtClean="0"/>
              <a:pPr/>
              <a:t>6/13/2011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94EEF8E-D198-46EA-9A45-093F6B21C758}" type="datetimeFigureOut">
              <a:rPr lang="en-US" smtClean="0"/>
              <a:pPr/>
              <a:t>6/13/2011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94EEF8E-D198-46EA-9A45-093F6B21C758}" type="datetimeFigureOut">
              <a:rPr lang="en-US" smtClean="0"/>
              <a:pPr/>
              <a:t>6/13/2011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94EEF8E-D198-46EA-9A45-093F6B21C758}" type="datetimeFigureOut">
              <a:rPr lang="en-US" smtClean="0"/>
              <a:pPr/>
              <a:t>6/13/2011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594EEF8E-D198-46EA-9A45-093F6B21C758}" type="datetimeFigureOut">
              <a:rPr lang="en-US" smtClean="0"/>
              <a:pPr/>
              <a:t>6/13/2011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594EEF8E-D198-46EA-9A45-093F6B21C758}" type="datetimeFigureOut">
              <a:rPr lang="en-US" smtClean="0"/>
              <a:pPr/>
              <a:t>6/13/2011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594EEF8E-D198-46EA-9A45-093F6B21C758}" type="datetimeFigureOut">
              <a:rPr lang="en-US" smtClean="0"/>
              <a:pPr/>
              <a:t>6/13/2011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94EEF8E-D198-46EA-9A45-093F6B21C758}" type="datetimeFigureOut">
              <a:rPr lang="en-US" smtClean="0"/>
              <a:pPr/>
              <a:t>6/13/2011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4EEF8E-D198-46EA-9A45-093F6B21C758}" type="datetimeFigureOut">
              <a:rPr lang="en-US" smtClean="0"/>
              <a:pPr/>
              <a:t>6/13/2011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4EEF8E-D198-46EA-9A45-093F6B21C758}" type="datetimeFigureOut">
              <a:rPr lang="en-US" smtClean="0"/>
              <a:pPr/>
              <a:t>6/13/2011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8162918-7C9C-46CF-8DE9-90CB83BD292C}" type="slidenum">
              <a:rPr lang="en-US" smtClean="0"/>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EEF8E-D198-46EA-9A45-093F6B21C758}" type="datetimeFigureOut">
              <a:rPr lang="en-US" smtClean="0"/>
              <a:pPr/>
              <a:t>6/13/2011</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62918-7C9C-46CF-8DE9-90CB83BD29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83568" y="980728"/>
            <a:ext cx="777686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BH" sz="5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2" charset="-78"/>
                <a:ea typeface="Times New Roman" pitchFamily="18" charset="0"/>
                <a:cs typeface="Arial" pitchFamily="34" charset="0"/>
              </a:rPr>
              <a:t>الاقتصاد الوطني : </a:t>
            </a:r>
            <a:endParaRPr kumimoji="0" lang="en-US" sz="5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2" charset="-78"/>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BH" sz="5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2" charset="-78"/>
                <a:ea typeface="Times New Roman" pitchFamily="18" charset="0"/>
                <a:cs typeface="Arial" pitchFamily="34" charset="0"/>
              </a:rPr>
              <a:t>المخاطر الاقتصادية وسبل إدارتها</a:t>
            </a:r>
            <a:endParaRPr kumimoji="0" lang="en-US" sz="48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4" name="مستطيل 3"/>
          <p:cNvSpPr/>
          <p:nvPr/>
        </p:nvSpPr>
        <p:spPr>
          <a:xfrm>
            <a:off x="2402175" y="4142690"/>
            <a:ext cx="4339650" cy="1446550"/>
          </a:xfrm>
          <a:prstGeom prst="rect">
            <a:avLst/>
          </a:prstGeom>
          <a:noFill/>
        </p:spPr>
        <p:txBody>
          <a:bodyPr wrap="none" lIns="91440" tIns="45720" rIns="91440" bIns="45720">
            <a:spAutoFit/>
          </a:bodyPr>
          <a:lstStyle/>
          <a:p>
            <a:pPr algn="ctr"/>
            <a:r>
              <a:rPr lang="ar-BH"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إعداد</a:t>
            </a:r>
          </a:p>
          <a:p>
            <a:pPr algn="ctr"/>
            <a:r>
              <a:rPr lang="ar-BH"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الدكتور </a:t>
            </a:r>
            <a:r>
              <a:rPr lang="ar-BH" sz="4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عبدالله</a:t>
            </a:r>
            <a:r>
              <a:rPr lang="ar-BH"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الصادق</a:t>
            </a:r>
            <a:endParaRPr lang="ar-SA"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5904655"/>
          </a:xfrm>
        </p:spPr>
        <p:txBody>
          <a:bodyPr>
            <a:normAutofit fontScale="25000" lnSpcReduction="20000"/>
          </a:bodyPr>
          <a:lstStyle/>
          <a:p>
            <a:pPr marL="0" indent="-283464" algn="justLow" rtl="1">
              <a:lnSpc>
                <a:spcPct val="230000"/>
              </a:lnSpc>
              <a:spcBef>
                <a:spcPts val="0"/>
              </a:spcBef>
              <a:buClr>
                <a:schemeClr val="accent1"/>
              </a:buClr>
              <a:buSzPct val="80000"/>
              <a:buNone/>
            </a:pPr>
            <a:r>
              <a:rPr lang="ar-BH" sz="9600" dirty="0">
                <a:latin typeface="Times New Roman" pitchFamily="18" charset="0"/>
                <a:ea typeface="Times New Roman"/>
                <a:cs typeface="Times New Roman" pitchFamily="18" charset="0"/>
              </a:rPr>
              <a:t>أما السيناريو الخصيب فهو بمثابة السيناريو المثالي لدول مجلس التعاون الخليجي وهو يفترض أن يوفر البيئة الإقليمية والدولية المثالية من حيث توفر الاستقرار الإقليمي وارتفاع سعر البترول نتيجة زيادة الطلب العالمي عليه. وبالمثل يمكن الحديث عن تسارع عولمة الاقتصاد العالمي وخاصة فيما يتعلق بزيادة معدلات التجارة والاستثمار. وضمن هذا السياق تشهد اقتصاديات دول مجلس التعاون حقبة من الازدهار حيث تتحول إلى مركز الابتكار وما يترتب على ذلك من تركيز دول المجلس على تعزيز رأس المال البشري عند جميع المستويات والاستثمار بكثافة في التعليم مع المواصلة بشكل تدريجي الإصلاحات السياسية والمؤسسية.</a:t>
            </a:r>
            <a:endParaRPr lang="en-US" sz="9600" dirty="0">
              <a:latin typeface="Times New Roman" pitchFamily="18" charset="0"/>
              <a:ea typeface="Times New Roman"/>
              <a:cs typeface="Times New Roman" pitchFamily="18" charset="0"/>
            </a:endParaRPr>
          </a:p>
          <a:p>
            <a:pPr algn="r" rtl="1">
              <a:buNone/>
            </a:pPr>
            <a:endParaRPr lang="en-US" dirty="0"/>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755576" y="2828836"/>
            <a:ext cx="7632848" cy="1200329"/>
          </a:xfrm>
          <a:prstGeom prst="rect">
            <a:avLst/>
          </a:prstGeom>
          <a:noFill/>
        </p:spPr>
        <p:txBody>
          <a:bodyPr wrap="square" lIns="91440" tIns="45720" rIns="91440" bIns="45720">
            <a:spAutoFit/>
          </a:bodyPr>
          <a:lstStyle/>
          <a:p>
            <a:pPr algn="ctr"/>
            <a:r>
              <a:rPr lang="ar-BH"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a:cs typeface="Times New Roman" pitchFamily="18" charset="0"/>
              </a:rPr>
              <a:t>سيناريو العاصفة الرملية</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4624"/>
            <a:ext cx="8496944" cy="6624736"/>
          </a:xfrm>
        </p:spPr>
        <p:txBody>
          <a:bodyPr>
            <a:noAutofit/>
          </a:bodyPr>
          <a:lstStyle/>
          <a:p>
            <a:pPr marL="0" indent="-283464" algn="justLow" rtl="1">
              <a:lnSpc>
                <a:spcPct val="210000"/>
              </a:lnSpc>
              <a:spcBef>
                <a:spcPts val="0"/>
              </a:spcBef>
              <a:buClr>
                <a:schemeClr val="accent1"/>
              </a:buClr>
              <a:buSzPct val="80000"/>
              <a:buNone/>
            </a:pPr>
            <a:r>
              <a:rPr lang="ar-BH" sz="2300" dirty="0">
                <a:latin typeface="Times New Roman" pitchFamily="18" charset="0"/>
                <a:ea typeface="Times New Roman"/>
                <a:cs typeface="Times New Roman" pitchFamily="18" charset="0"/>
              </a:rPr>
              <a:t>يتم هذا السيناريو في بيئة تتسم بعدم الاستقرار الإقليمي من ناحية وحالة من الركود الاقتصادي على المستوى الدولي وما يترتب على ذلك من تذبذب أسعار النفط إلى مستويات منخفضة. كما يتوقع السيناريو حدوث صراع عسكري حول الملف النووي،وما ويتبع ذلك من تفاعل السكان في دول المجلس بشكل قوي مع تدهور الأوضاع الأمنية مما يوجد حالة من عدم الاستقرار الداخلي . وتحاول حكومات دول المجلس التعامل مع المخاطر الداخلية والإقليمية وذلك بزيادة الإنفاق العسكري والأمني. وضمن هذا السياق، يتم تركيز سياسات دول المنطقة على المدى القصير ويتم تعثر مشروعات الإصلاحات التي تتعلق بالتعليم والبحث والتطوير والاستثمار. وفي ضوء ما تقدم فإن الاقتصاد الخليجي ينكمش خلال الفترة تحت الدراسة وتبقى معدلات البطالة وسط الشباب عند مستويات عالية. </a:t>
            </a:r>
            <a:endParaRPr lang="en-US" sz="2300" dirty="0">
              <a:latin typeface="Times New Roman" pitchFamily="18" charset="0"/>
              <a:ea typeface="Times New Roman"/>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192688"/>
          </a:xfrm>
        </p:spPr>
        <p:txBody>
          <a:bodyPr>
            <a:noAutofit/>
          </a:bodyPr>
          <a:lstStyle/>
          <a:p>
            <a:pPr marL="0" indent="-283464" algn="justLow" rtl="1">
              <a:lnSpc>
                <a:spcPct val="210000"/>
              </a:lnSpc>
              <a:spcBef>
                <a:spcPts val="0"/>
              </a:spcBef>
              <a:buClr>
                <a:schemeClr val="accent1"/>
              </a:buClr>
              <a:buSzPct val="80000"/>
              <a:buNone/>
            </a:pPr>
            <a:r>
              <a:rPr lang="ar-IQ" sz="2800" dirty="0">
                <a:latin typeface="Times New Roman" pitchFamily="18" charset="0"/>
                <a:ea typeface="Times New Roman"/>
                <a:cs typeface="Times New Roman" pitchFamily="18" charset="0"/>
              </a:rPr>
              <a:t>والآن ونحن في منتصف عام 2011، وبعد ما يقارب خمس سنوات من تنفيذ دراسة سيناريوهات المستقبل الاقتصادي للمنطقة، كيف يمكن وصف حالنا وحالة المنطقة؟ </a:t>
            </a:r>
            <a:endParaRPr lang="ar-BH" sz="2800" dirty="0" smtClean="0">
              <a:latin typeface="Times New Roman" pitchFamily="18" charset="0"/>
              <a:ea typeface="Times New Roman"/>
              <a:cs typeface="Times New Roman" pitchFamily="18" charset="0"/>
            </a:endParaRPr>
          </a:p>
          <a:p>
            <a:pPr marL="0" indent="-283464" algn="justLow" rtl="1">
              <a:lnSpc>
                <a:spcPct val="210000"/>
              </a:lnSpc>
              <a:spcBef>
                <a:spcPts val="0"/>
              </a:spcBef>
              <a:buClr>
                <a:schemeClr val="accent1"/>
              </a:buClr>
              <a:buSzPct val="80000"/>
              <a:buNone/>
            </a:pPr>
            <a:endParaRPr lang="en-US" sz="1200" dirty="0">
              <a:latin typeface="Times New Roman" pitchFamily="18" charset="0"/>
              <a:ea typeface="Times New Roman"/>
              <a:cs typeface="Times New Roman" pitchFamily="18" charset="0"/>
            </a:endParaRPr>
          </a:p>
          <a:p>
            <a:pPr marL="0" indent="-283464" algn="justLow" rtl="1">
              <a:lnSpc>
                <a:spcPct val="210000"/>
              </a:lnSpc>
              <a:spcBef>
                <a:spcPts val="0"/>
              </a:spcBef>
              <a:buClr>
                <a:schemeClr val="accent1"/>
              </a:buClr>
              <a:buSzPct val="80000"/>
              <a:buNone/>
            </a:pPr>
            <a:r>
              <a:rPr lang="ar-IQ" sz="2800" dirty="0">
                <a:latin typeface="Times New Roman" pitchFamily="18" charset="0"/>
                <a:ea typeface="Times New Roman"/>
                <a:cs typeface="Times New Roman" pitchFamily="18" charset="0"/>
              </a:rPr>
              <a:t>وللإجابة يمكن القول بان المنطقة أبعد ما تكون في هذه المرحلة عن سيناريو الخليج الخصيب إلا فيما عدا ارتفاع سعر النفط وكذلك بالمثل والى درجة معينة عن سيناريو الواحة. </a:t>
            </a:r>
            <a:endParaRPr lang="en-US" sz="2800" dirty="0">
              <a:latin typeface="Times New Roman" pitchFamily="18" charset="0"/>
              <a:ea typeface="Times New Roman"/>
              <a:cs typeface="Times New Roman" pitchFamily="18" charset="0"/>
            </a:endParaRPr>
          </a:p>
          <a:p>
            <a:pPr algn="r" rtl="1">
              <a:buNone/>
            </a:pPr>
            <a:endParaRPr lang="en-US" sz="2800" dirty="0"/>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4624"/>
            <a:ext cx="8229600" cy="6669360"/>
          </a:xfrm>
        </p:spPr>
        <p:txBody>
          <a:bodyPr>
            <a:noAutofit/>
          </a:bodyPr>
          <a:lstStyle/>
          <a:p>
            <a:pPr marL="0" indent="-283464" algn="justLow" rtl="1">
              <a:lnSpc>
                <a:spcPct val="210000"/>
              </a:lnSpc>
              <a:spcBef>
                <a:spcPts val="0"/>
              </a:spcBef>
              <a:buClr>
                <a:schemeClr val="accent1"/>
              </a:buClr>
              <a:buSzPct val="80000"/>
              <a:buNone/>
            </a:pPr>
            <a:r>
              <a:rPr lang="ar-IQ" sz="2400" dirty="0">
                <a:latin typeface="Times New Roman" pitchFamily="18" charset="0"/>
                <a:ea typeface="Times New Roman"/>
                <a:cs typeface="Times New Roman" pitchFamily="18" charset="0"/>
              </a:rPr>
              <a:t>إن أقرب ما تكون فيه المنطقة هو سيناريو العاصفة الرملية بل ربما إن المنطقة هي في قلب هذا السيناريو مع بعض التعديلات وخاصة مع ارتفاع سعر النفط وتراجع </a:t>
            </a:r>
            <a:r>
              <a:rPr lang="ar-IQ" sz="2400" dirty="0" err="1">
                <a:latin typeface="Times New Roman" pitchFamily="18" charset="0"/>
                <a:ea typeface="Times New Roman"/>
                <a:cs typeface="Times New Roman" pitchFamily="18" charset="0"/>
              </a:rPr>
              <a:t>حدّة</a:t>
            </a:r>
            <a:r>
              <a:rPr lang="ar-IQ" sz="2400" dirty="0">
                <a:latin typeface="Times New Roman" pitchFamily="18" charset="0"/>
                <a:ea typeface="Times New Roman"/>
                <a:cs typeface="Times New Roman" pitchFamily="18" charset="0"/>
              </a:rPr>
              <a:t> التوتر السياسي حول الملف النووي حالياً. </a:t>
            </a:r>
            <a:endParaRPr lang="ar-BH" sz="2400" dirty="0" smtClean="0">
              <a:latin typeface="Times New Roman" pitchFamily="18" charset="0"/>
              <a:ea typeface="Times New Roman"/>
              <a:cs typeface="Times New Roman" pitchFamily="18" charset="0"/>
            </a:endParaRPr>
          </a:p>
          <a:p>
            <a:pPr marL="0" indent="-283464" algn="justLow" rtl="1">
              <a:lnSpc>
                <a:spcPct val="210000"/>
              </a:lnSpc>
              <a:spcBef>
                <a:spcPts val="0"/>
              </a:spcBef>
              <a:buClr>
                <a:schemeClr val="accent1"/>
              </a:buClr>
              <a:buSzPct val="80000"/>
              <a:buNone/>
            </a:pPr>
            <a:endParaRPr lang="en-US" sz="800" dirty="0">
              <a:latin typeface="Times New Roman" pitchFamily="18" charset="0"/>
              <a:ea typeface="Times New Roman"/>
              <a:cs typeface="Times New Roman" pitchFamily="18" charset="0"/>
            </a:endParaRPr>
          </a:p>
          <a:p>
            <a:pPr marL="0" indent="-283464" algn="justLow" rtl="1">
              <a:lnSpc>
                <a:spcPct val="210000"/>
              </a:lnSpc>
              <a:spcBef>
                <a:spcPts val="0"/>
              </a:spcBef>
              <a:buClr>
                <a:schemeClr val="accent1"/>
              </a:buClr>
              <a:buSzPct val="80000"/>
              <a:buNone/>
            </a:pPr>
            <a:r>
              <a:rPr lang="ar-IQ" sz="2400" dirty="0">
                <a:latin typeface="Times New Roman" pitchFamily="18" charset="0"/>
                <a:ea typeface="Times New Roman"/>
                <a:cs typeface="Times New Roman" pitchFamily="18" charset="0"/>
              </a:rPr>
              <a:t>فلقد شهدت المنطقة تداعيات الأزمة المالية العالمية وما زالت غير قادرة على التخلص من تبعاتها حتى الآن. </a:t>
            </a:r>
            <a:endParaRPr lang="ar-BH" sz="2400" dirty="0" smtClean="0">
              <a:latin typeface="Times New Roman" pitchFamily="18" charset="0"/>
              <a:ea typeface="Times New Roman"/>
              <a:cs typeface="Times New Roman" pitchFamily="18" charset="0"/>
            </a:endParaRPr>
          </a:p>
          <a:p>
            <a:pPr marL="0" indent="-283464" algn="justLow" rtl="1">
              <a:lnSpc>
                <a:spcPct val="210000"/>
              </a:lnSpc>
              <a:spcBef>
                <a:spcPts val="0"/>
              </a:spcBef>
              <a:buClr>
                <a:schemeClr val="accent1"/>
              </a:buClr>
              <a:buSzPct val="80000"/>
              <a:buNone/>
            </a:pPr>
            <a:endParaRPr lang="ar-BH" sz="800" dirty="0" smtClean="0">
              <a:latin typeface="Times New Roman" pitchFamily="18" charset="0"/>
              <a:ea typeface="Times New Roman"/>
              <a:cs typeface="Times New Roman" pitchFamily="18" charset="0"/>
            </a:endParaRPr>
          </a:p>
          <a:p>
            <a:pPr marL="0" indent="-283464" algn="justLow" rtl="1">
              <a:lnSpc>
                <a:spcPct val="210000"/>
              </a:lnSpc>
              <a:spcBef>
                <a:spcPts val="0"/>
              </a:spcBef>
              <a:buClr>
                <a:schemeClr val="accent1"/>
              </a:buClr>
              <a:buSzPct val="80000"/>
              <a:buNone/>
            </a:pPr>
            <a:r>
              <a:rPr lang="ar-IQ" sz="2400" dirty="0"/>
              <a:t>ومن ثم عصفت بالمنطقة أحداث سياسية كبيرة وتعرضت مملكتنا الغالية لأحداث مؤسفة أليمة أدت إلى تدهور الوضع الأمني فيها بشكل غير مسبوق في تاريخ البلاد، ولكنها استطاعت أن تتجاوز ذلك بحكمة قيادتها ووعي المجتمع ويقظته. </a:t>
            </a:r>
            <a:endParaRPr lang="en-US" sz="2400" dirty="0"/>
          </a:p>
          <a:p>
            <a:pPr marL="0" indent="-283464" algn="justLow" rtl="1">
              <a:lnSpc>
                <a:spcPct val="210000"/>
              </a:lnSpc>
              <a:spcBef>
                <a:spcPts val="0"/>
              </a:spcBef>
              <a:buClr>
                <a:schemeClr val="accent1"/>
              </a:buClr>
              <a:buSzPct val="80000"/>
              <a:buNone/>
            </a:pPr>
            <a:endParaRPr lang="en-US" sz="2400" dirty="0">
              <a:latin typeface="Times New Roman" pitchFamily="18" charset="0"/>
              <a:ea typeface="Times New Roman"/>
              <a:cs typeface="Times New Roman" pitchFamily="18" charset="0"/>
            </a:endParaRPr>
          </a:p>
          <a:p>
            <a:pPr algn="r" rtl="1">
              <a:buNone/>
            </a:pPr>
            <a:endParaRPr lang="en-US" sz="2400" dirty="0"/>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4536504"/>
          </a:xfrm>
        </p:spPr>
        <p:txBody>
          <a:bodyPr>
            <a:noAutofit/>
          </a:bodyPr>
          <a:lstStyle/>
          <a:p>
            <a:pPr marL="0" indent="-283464" algn="justLow" rtl="1">
              <a:lnSpc>
                <a:spcPct val="210000"/>
              </a:lnSpc>
              <a:spcBef>
                <a:spcPts val="0"/>
              </a:spcBef>
              <a:buClr>
                <a:schemeClr val="accent1"/>
              </a:buClr>
              <a:buSzPct val="80000"/>
              <a:buNone/>
            </a:pPr>
            <a:r>
              <a:rPr lang="ar-IQ" sz="2800" dirty="0"/>
              <a:t>ويبقى القول بأن استمرار المخاطر السياسية والأمنية سيؤدي إذا طالت مدتها إلى تداعيات سلبية على الاقتصاد الوطني.  فالمخاطر الاقتصادية هي امتداد للمخاطر السياسية على المدى المتوسط وعليه يبقى السؤال الذي يطرح نفسه وهو كيف يمكن للاقتصاد الوطني أن ينطلق إلى سيناريو الخليج الخصيب بأسرع ما يمكن. </a:t>
            </a:r>
            <a:endParaRPr lang="en-US" sz="2800" dirty="0"/>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772816"/>
            <a:ext cx="7776864" cy="1143000"/>
          </a:xfrm>
        </p:spPr>
        <p:txBody>
          <a:bodyPr>
            <a:noAutofit/>
          </a:bodyPr>
          <a:lstStyle/>
          <a:p>
            <a:r>
              <a:rPr lang="ar-BH"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المخاطر الاقتصادية: البجعة السوداء: ونظرية الاحتمالات</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صورة 3" descr="bswan.jpg"/>
          <p:cNvPicPr>
            <a:picLocks noChangeAspect="1"/>
          </p:cNvPicPr>
          <p:nvPr/>
        </p:nvPicPr>
        <p:blipFill>
          <a:blip r:embed="rId3" cstate="print">
            <a:lum/>
          </a:blip>
          <a:stretch>
            <a:fillRect/>
          </a:stretch>
        </p:blipFill>
        <p:spPr>
          <a:xfrm>
            <a:off x="1547664" y="3501008"/>
            <a:ext cx="273630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صورة 4" descr="wswan.jpg"/>
          <p:cNvPicPr>
            <a:picLocks noChangeAspect="1"/>
          </p:cNvPicPr>
          <p:nvPr/>
        </p:nvPicPr>
        <p:blipFill>
          <a:blip r:embed="rId4" cstate="print"/>
          <a:stretch>
            <a:fillRect/>
          </a:stretch>
        </p:blipFill>
        <p:spPr>
          <a:xfrm>
            <a:off x="4967237" y="3501008"/>
            <a:ext cx="2701107"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683568" y="2505671"/>
            <a:ext cx="7776864" cy="1846659"/>
          </a:xfrm>
          <a:prstGeom prst="rect">
            <a:avLst/>
          </a:prstGeom>
          <a:noFill/>
        </p:spPr>
        <p:txBody>
          <a:bodyPr wrap="square" lIns="91440" tIns="45720" rIns="91440" bIns="45720">
            <a:spAutoFit/>
          </a:bodyPr>
          <a:lstStyle/>
          <a:p>
            <a:pPr algn="ctr" rtl="1"/>
            <a:r>
              <a:rPr lang="ar-IQ"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الاقتصاد </a:t>
            </a:r>
            <a:r>
              <a:rPr lang="ar-IQ"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الوطني</a:t>
            </a:r>
            <a:r>
              <a:rPr lang="ar-BH"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ctr" rtl="1"/>
            <a:r>
              <a:rPr lang="ar-IQ"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المخاطر </a:t>
            </a:r>
            <a:r>
              <a:rPr lang="ar-IQ"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الاقتصادية وسبل </a:t>
            </a:r>
            <a:r>
              <a:rPr lang="ar-IQ"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إدارتها</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336704"/>
          </a:xfrm>
        </p:spPr>
        <p:txBody>
          <a:bodyPr>
            <a:noAutofit/>
          </a:bodyPr>
          <a:lstStyle/>
          <a:p>
            <a:pPr marL="0" indent="-283464" algn="justLow" rtl="1">
              <a:lnSpc>
                <a:spcPct val="220000"/>
              </a:lnSpc>
              <a:spcBef>
                <a:spcPts val="0"/>
              </a:spcBef>
              <a:buClr>
                <a:schemeClr val="accent1"/>
              </a:buClr>
              <a:buSzPct val="80000"/>
              <a:buNone/>
            </a:pPr>
            <a:r>
              <a:rPr lang="ar-IQ" sz="2400" dirty="0"/>
              <a:t>ينبغي القول بأن المخاطر السياسية والأمنية غير المسبوقة التي شهدتها المنطقة قد أوجدت </a:t>
            </a:r>
            <a:r>
              <a:rPr lang="ar-IQ" sz="2400" dirty="0" smtClean="0"/>
              <a:t>–</a:t>
            </a:r>
            <a:r>
              <a:rPr lang="ar-BH" sz="2400" dirty="0" smtClean="0"/>
              <a:t> </a:t>
            </a:r>
            <a:r>
              <a:rPr lang="ar-IQ" sz="2400" dirty="0" smtClean="0"/>
              <a:t>كما </a:t>
            </a:r>
            <a:r>
              <a:rPr lang="ar-IQ" sz="2400" dirty="0"/>
              <a:t>يحلو للاقتصاديين القول- بالصدمة للاقتصاد الوطني (</a:t>
            </a:r>
            <a:r>
              <a:rPr lang="en-US" sz="2400" dirty="0"/>
              <a:t>Economic Shock</a:t>
            </a:r>
            <a:r>
              <a:rPr lang="ar-IQ" sz="2400" dirty="0"/>
              <a:t>). </a:t>
            </a:r>
            <a:endParaRPr lang="ar-BH" sz="2400" dirty="0" smtClean="0"/>
          </a:p>
          <a:p>
            <a:pPr marL="0" indent="-283464" algn="justLow" rtl="1">
              <a:lnSpc>
                <a:spcPct val="220000"/>
              </a:lnSpc>
              <a:spcBef>
                <a:spcPts val="0"/>
              </a:spcBef>
              <a:buClr>
                <a:schemeClr val="accent1"/>
              </a:buClr>
              <a:buSzPct val="80000"/>
              <a:buNone/>
            </a:pPr>
            <a:endParaRPr lang="en-US" sz="2400" dirty="0"/>
          </a:p>
          <a:p>
            <a:pPr marL="0" indent="-283464" algn="justLow" rtl="1">
              <a:lnSpc>
                <a:spcPct val="220000"/>
              </a:lnSpc>
              <a:spcBef>
                <a:spcPts val="0"/>
              </a:spcBef>
              <a:buClr>
                <a:schemeClr val="accent1"/>
              </a:buClr>
              <a:buSzPct val="80000"/>
              <a:buNone/>
            </a:pPr>
            <a:r>
              <a:rPr lang="ar-IQ" sz="2400" dirty="0"/>
              <a:t>ويجدر بالإشارة إلى أن ليس في هذا الأمر من جديد فإنه من المتعارف عليه فإن الاقتصاد سواء كان في الدول المتقدمة أو النامية يتعرض بشكل مستمر للصدمات أو الأحداث الاقتصادية التي تتفاوت قوتها ومصدرها بالتالي تأثيرها السلبي أو الايجابي على مسار الاقتصاد. </a:t>
            </a:r>
            <a:endParaRPr lang="en-US" sz="2400" dirty="0"/>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60640"/>
          </a:xfrm>
        </p:spPr>
        <p:txBody>
          <a:bodyPr>
            <a:noAutofit/>
          </a:bodyPr>
          <a:lstStyle/>
          <a:p>
            <a:pPr marL="0" indent="-283464" algn="justLow" rtl="1">
              <a:lnSpc>
                <a:spcPct val="220000"/>
              </a:lnSpc>
              <a:spcBef>
                <a:spcPts val="0"/>
              </a:spcBef>
              <a:buClr>
                <a:schemeClr val="accent1"/>
              </a:buClr>
              <a:buSzPct val="80000"/>
              <a:buNone/>
            </a:pPr>
            <a:r>
              <a:rPr lang="ar-IQ" sz="2800" dirty="0"/>
              <a:t>إضافة إلى ذلك فإن ليست كل الصدمات سلبية </a:t>
            </a:r>
            <a:r>
              <a:rPr lang="ar-IQ" sz="2800" dirty="0" smtClean="0"/>
              <a:t>فه</a:t>
            </a:r>
            <a:r>
              <a:rPr lang="ar-BH" sz="2800" dirty="0" smtClean="0"/>
              <a:t>ن</a:t>
            </a:r>
            <a:r>
              <a:rPr lang="ar-IQ" sz="2800" dirty="0" err="1" smtClean="0"/>
              <a:t>اك</a:t>
            </a:r>
            <a:r>
              <a:rPr lang="ar-IQ" sz="2800" dirty="0" smtClean="0"/>
              <a:t> </a:t>
            </a:r>
            <a:r>
              <a:rPr lang="ar-IQ" sz="2800" dirty="0"/>
              <a:t>صدمات ايجابية مثل على سبيل المثال ما يطلق عليها بالصدمة التكنولوجية وهي مفيدة للاقتصاد وتحقق تقدم ونمو اقتصادي.  ولكن ما </a:t>
            </a:r>
            <a:r>
              <a:rPr lang="ar-IQ" sz="2800" dirty="0" err="1" smtClean="0"/>
              <a:t>ي</a:t>
            </a:r>
            <a:r>
              <a:rPr lang="ar-BH" sz="2800" dirty="0" smtClean="0"/>
              <a:t>ع</a:t>
            </a:r>
            <a:r>
              <a:rPr lang="ar-IQ" sz="2800" dirty="0" err="1" smtClean="0"/>
              <a:t>نينا</a:t>
            </a:r>
            <a:r>
              <a:rPr lang="ar-IQ" sz="2800" dirty="0" smtClean="0"/>
              <a:t> </a:t>
            </a:r>
            <a:r>
              <a:rPr lang="ar-IQ" sz="2800" dirty="0"/>
              <a:t>في هذه المقالة ونحن نتحدث عن إدارة المخاطر الاقتصادية هي الصدمات السلبية التي تخلف الأزمات الاقتصادية والتي تؤدي بالتالي إلى تراجع الناتج المحلي الإجمالي وكذلك زيادة معدلات البطالة عن مستوياتها الطبيعية. </a:t>
            </a:r>
            <a:endParaRPr lang="en-US" sz="2800" dirty="0"/>
          </a:p>
          <a:p>
            <a:pPr algn="r">
              <a:buNone/>
            </a:pPr>
            <a:endParaRPr lang="en-US" sz="3600" dirty="0"/>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95536" y="260648"/>
            <a:ext cx="8280920" cy="6120680"/>
          </a:xfrm>
        </p:spPr>
        <p:txBody>
          <a:bodyPr>
            <a:normAutofit fontScale="55000" lnSpcReduction="20000"/>
          </a:bodyPr>
          <a:lstStyle/>
          <a:p>
            <a:pPr indent="-283464" algn="justLow" rtl="1">
              <a:lnSpc>
                <a:spcPct val="210000"/>
              </a:lnSpc>
              <a:spcBef>
                <a:spcPts val="0"/>
              </a:spcBef>
              <a:buClr>
                <a:schemeClr val="accent1"/>
              </a:buClr>
              <a:buSzPct val="80000"/>
            </a:pPr>
            <a:r>
              <a:rPr lang="ar-BH" sz="4700" dirty="0" smtClean="0">
                <a:solidFill>
                  <a:schemeClr val="tx1"/>
                </a:solidFill>
                <a:latin typeface="Times New Roman" pitchFamily="18" charset="0"/>
                <a:ea typeface="Times New Roman"/>
                <a:cs typeface="Times New Roman" pitchFamily="18" charset="0"/>
              </a:rPr>
              <a:t>قبل الدخول في تحديد المخاطر الاقتصادية التي يتعرض لها الاقتصاد الوطني بشكل خاص والاقتصاد الخليجي بشكل عام وذلك في ضوء الترابط </a:t>
            </a:r>
            <a:r>
              <a:rPr lang="ar-BH" sz="4700" dirty="0" err="1" smtClean="0">
                <a:solidFill>
                  <a:schemeClr val="tx1"/>
                </a:solidFill>
                <a:latin typeface="Times New Roman" pitchFamily="18" charset="0"/>
                <a:ea typeface="Times New Roman"/>
                <a:cs typeface="Times New Roman" pitchFamily="18" charset="0"/>
              </a:rPr>
              <a:t>الجيو</a:t>
            </a:r>
            <a:r>
              <a:rPr lang="ar-BH" sz="4700" dirty="0" smtClean="0">
                <a:solidFill>
                  <a:schemeClr val="tx1"/>
                </a:solidFill>
                <a:latin typeface="Times New Roman" pitchFamily="18" charset="0"/>
                <a:ea typeface="Times New Roman"/>
                <a:cs typeface="Times New Roman" pitchFamily="18" charset="0"/>
              </a:rPr>
              <a:t> سياسي بين دول أعضاء مجلس التعاون الخليجي، فإنه من المفيد الإشارة إلى أن في عام 2006 كان صاحب هذه الورقة ضمن مجموعة </a:t>
            </a:r>
            <a:r>
              <a:rPr lang="en-US" sz="4700" dirty="0" smtClean="0">
                <a:solidFill>
                  <a:schemeClr val="tx1"/>
                </a:solidFill>
                <a:latin typeface="Times New Roman" pitchFamily="18" charset="0"/>
                <a:ea typeface="Times New Roman"/>
                <a:cs typeface="Times New Roman" pitchFamily="18" charset="0"/>
              </a:rPr>
              <a:t>Think tank  </a:t>
            </a:r>
            <a:r>
              <a:rPr lang="ar-BH" sz="4700" dirty="0" smtClean="0">
                <a:solidFill>
                  <a:schemeClr val="tx1"/>
                </a:solidFill>
                <a:latin typeface="Times New Roman" pitchFamily="18" charset="0"/>
                <a:ea typeface="Times New Roman"/>
                <a:cs typeface="Times New Roman" pitchFamily="18" charset="0"/>
              </a:rPr>
              <a:t>من مجتمع الأعمال ، ومتخذي القرار في القطاعين العام والخاص، والأكاديميين من داخل وخارج المنطقة. وكانت مهمة هذه المجموعة دراسة سيناريوهات المستقبل الاقتصادي للمنطقة للفترة 2007-2025</a:t>
            </a:r>
            <a:r>
              <a:rPr lang="en-US" sz="4700" dirty="0" smtClean="0">
                <a:solidFill>
                  <a:schemeClr val="tx1"/>
                </a:solidFill>
                <a:latin typeface="Times New Roman" pitchFamily="18" charset="0"/>
                <a:ea typeface="Times New Roman"/>
                <a:cs typeface="Times New Roman" pitchFamily="18" charset="0"/>
              </a:rPr>
              <a:t>  </a:t>
            </a:r>
            <a:r>
              <a:rPr lang="ar-BH" sz="4700" dirty="0" smtClean="0">
                <a:solidFill>
                  <a:schemeClr val="tx1"/>
                </a:solidFill>
                <a:latin typeface="Times New Roman" pitchFamily="18" charset="0"/>
                <a:ea typeface="Times New Roman"/>
                <a:cs typeface="Times New Roman" pitchFamily="18" charset="0"/>
              </a:rPr>
              <a:t>وذلك لصالح المنتدى الاقتصادي العالمي.</a:t>
            </a:r>
          </a:p>
          <a:p>
            <a:pPr algn="just" rtl="1"/>
            <a:endParaRPr lang="en-US" sz="3600" dirty="0">
              <a:solidFill>
                <a:schemeClr val="tx1"/>
              </a:solidFill>
              <a:latin typeface="Book Antiqua" pitchFamily="18" charset="0"/>
              <a:cs typeface="+mj-cs"/>
            </a:endParaRPr>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989930" y="2828836"/>
            <a:ext cx="7164141" cy="1200329"/>
          </a:xfrm>
          <a:prstGeom prst="rect">
            <a:avLst/>
          </a:prstGeom>
        </p:spPr>
        <p:txBody>
          <a:bodyPr wrap="square">
            <a:spAutoFit/>
          </a:bodyPr>
          <a:lstStyle/>
          <a:p>
            <a:pPr algn="ctr" rtl="1">
              <a:buNone/>
            </a:pPr>
            <a:r>
              <a:rPr lang="ar-IQ"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أولاً: </a:t>
            </a:r>
            <a:endParaRPr lang="ar-BH"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rtl="1">
              <a:buNone/>
            </a:pPr>
            <a:r>
              <a:rPr lang="ar-IQ"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النمو الاقتصادي، عجز الميزانية، والدين العام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4624"/>
            <a:ext cx="8229600" cy="6408712"/>
          </a:xfrm>
        </p:spPr>
        <p:txBody>
          <a:bodyPr>
            <a:noAutofit/>
          </a:bodyPr>
          <a:lstStyle/>
          <a:p>
            <a:pPr marL="0" indent="-283464" algn="justLow" rtl="1">
              <a:lnSpc>
                <a:spcPct val="230000"/>
              </a:lnSpc>
              <a:spcBef>
                <a:spcPts val="0"/>
              </a:spcBef>
              <a:buClr>
                <a:schemeClr val="accent1"/>
              </a:buClr>
              <a:buSzPct val="80000"/>
              <a:buNone/>
            </a:pPr>
            <a:r>
              <a:rPr lang="ar-IQ" sz="2800" dirty="0" smtClean="0"/>
              <a:t>هناك </a:t>
            </a:r>
            <a:r>
              <a:rPr lang="ar-IQ" sz="2800" dirty="0"/>
              <a:t>فرق بين عجز الميزانية ودين الحكومة أو ما يطلق عليه عادة الدين العام. </a:t>
            </a:r>
            <a:endParaRPr lang="ar-BH" sz="2800" dirty="0"/>
          </a:p>
          <a:p>
            <a:pPr marL="0" indent="-283464" algn="justLow" rtl="1">
              <a:lnSpc>
                <a:spcPct val="230000"/>
              </a:lnSpc>
              <a:spcBef>
                <a:spcPts val="0"/>
              </a:spcBef>
              <a:buClr>
                <a:schemeClr val="accent1"/>
              </a:buClr>
              <a:buSzPct val="80000"/>
              <a:buNone/>
            </a:pPr>
            <a:endParaRPr lang="en-US" sz="2400" dirty="0"/>
          </a:p>
          <a:p>
            <a:pPr marL="0" indent="-283464" algn="justLow" rtl="1">
              <a:lnSpc>
                <a:spcPct val="230000"/>
              </a:lnSpc>
              <a:spcBef>
                <a:spcPts val="0"/>
              </a:spcBef>
              <a:buClr>
                <a:schemeClr val="accent1"/>
              </a:buClr>
              <a:buSzPct val="80000"/>
              <a:buNone/>
            </a:pPr>
            <a:r>
              <a:rPr lang="ar-IQ" sz="2800" dirty="0"/>
              <a:t>فعجز الميزانية وهو متغير تدفقي </a:t>
            </a:r>
            <a:r>
              <a:rPr lang="en-US" sz="2800" dirty="0"/>
              <a:t>Flow Variable</a:t>
            </a:r>
            <a:r>
              <a:rPr lang="ar-IQ" sz="2800" dirty="0"/>
              <a:t> هو الفرق بين إيرادات ومصروفات الدولة في أي سنة مالية.  بينما دين الحكومة </a:t>
            </a:r>
            <a:r>
              <a:rPr lang="ar-IQ" sz="2800" dirty="0" smtClean="0"/>
              <a:t>وهو </a:t>
            </a:r>
            <a:r>
              <a:rPr lang="ar-IQ" sz="2800" dirty="0"/>
              <a:t>متغير </a:t>
            </a:r>
            <a:r>
              <a:rPr lang="en-US" sz="2800" dirty="0"/>
              <a:t>A Stock Variable</a:t>
            </a:r>
            <a:r>
              <a:rPr lang="ar-IQ" sz="2800" dirty="0"/>
              <a:t> يعرف بالقيمة الإجمالية لسندات لحكومة في أي وقت محدد. </a:t>
            </a:r>
            <a:endParaRPr lang="en-US" sz="2800" dirty="0"/>
          </a:p>
        </p:txBody>
      </p:sp>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472608"/>
          </a:xfrm>
        </p:spPr>
        <p:txBody>
          <a:bodyPr>
            <a:normAutofit fontScale="92500" lnSpcReduction="10000"/>
          </a:bodyPr>
          <a:lstStyle/>
          <a:p>
            <a:pPr marL="0" indent="-283464" algn="justLow" rtl="1">
              <a:lnSpc>
                <a:spcPct val="220000"/>
              </a:lnSpc>
              <a:spcBef>
                <a:spcPts val="0"/>
              </a:spcBef>
              <a:buClr>
                <a:schemeClr val="accent1"/>
              </a:buClr>
              <a:buSzPct val="80000"/>
              <a:buNone/>
            </a:pPr>
            <a:r>
              <a:rPr lang="ar-IQ" sz="3000" dirty="0"/>
              <a:t>وبسبب أن فائض مصروفات الحكومة على إيرادات تعادل كمية الافتراض الجديدة التي على الحكومة أن تقوم </a:t>
            </a:r>
            <a:r>
              <a:rPr lang="ar-IQ" sz="3000" dirty="0" err="1"/>
              <a:t>بها</a:t>
            </a:r>
            <a:r>
              <a:rPr lang="ar-IQ" sz="3000" dirty="0"/>
              <a:t>، فإن عجز أي سنة يعادل التغير في دين الحكومة في تلك السنة. </a:t>
            </a:r>
            <a:endParaRPr lang="en-US" sz="3000" dirty="0"/>
          </a:p>
          <a:p>
            <a:pPr marL="0" indent="-283464" algn="justLow" rtl="1">
              <a:lnSpc>
                <a:spcPct val="220000"/>
              </a:lnSpc>
              <a:spcBef>
                <a:spcPts val="0"/>
              </a:spcBef>
              <a:buClr>
                <a:schemeClr val="accent1"/>
              </a:buClr>
              <a:buSzPct val="80000"/>
              <a:buNone/>
            </a:pPr>
            <a:r>
              <a:rPr lang="ar-IQ" sz="2800" dirty="0"/>
              <a:t> </a:t>
            </a:r>
            <a:endParaRPr lang="en-US" sz="1000" dirty="0"/>
          </a:p>
          <a:p>
            <a:pPr marL="0" indent="-283464" algn="justLow" rtl="1">
              <a:lnSpc>
                <a:spcPct val="220000"/>
              </a:lnSpc>
              <a:spcBef>
                <a:spcPts val="0"/>
              </a:spcBef>
              <a:buClr>
                <a:schemeClr val="accent1"/>
              </a:buClr>
              <a:buSzPct val="80000"/>
              <a:buNone/>
            </a:pPr>
            <a:r>
              <a:rPr lang="ar-IQ" sz="3000" b="1" dirty="0"/>
              <a:t>ويمكن التعبير عن العلاقة بين عجز الحكومة والدين العام كالتالي: </a:t>
            </a:r>
            <a:endParaRPr lang="en-US" sz="3000" b="1" dirty="0"/>
          </a:p>
          <a:p>
            <a:pPr marL="0" indent="-283464" algn="justLow" rtl="1">
              <a:lnSpc>
                <a:spcPct val="220000"/>
              </a:lnSpc>
              <a:spcBef>
                <a:spcPts val="0"/>
              </a:spcBef>
              <a:buClr>
                <a:schemeClr val="accent1"/>
              </a:buClr>
              <a:buSzPct val="80000"/>
              <a:buNone/>
            </a:pPr>
            <a:r>
              <a:rPr lang="ar-IQ" sz="2800" dirty="0"/>
              <a:t> </a:t>
            </a:r>
            <a:endParaRPr lang="en-US" sz="1100" dirty="0"/>
          </a:p>
          <a:p>
            <a:pPr algn="r" rtl="1">
              <a:buNone/>
            </a:pPr>
            <a:endParaRPr lang="en-US" dirty="0"/>
          </a:p>
        </p:txBody>
      </p:sp>
      <p:sp>
        <p:nvSpPr>
          <p:cNvPr id="4" name="مستطيل 3"/>
          <p:cNvSpPr/>
          <p:nvPr/>
        </p:nvSpPr>
        <p:spPr>
          <a:xfrm>
            <a:off x="1049241" y="5085184"/>
            <a:ext cx="7045518" cy="8953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indent="-283464" algn="ctr" rtl="1">
              <a:lnSpc>
                <a:spcPct val="220000"/>
              </a:lnSpc>
              <a:buClr>
                <a:schemeClr val="accent1"/>
              </a:buClr>
              <a:buSzPct val="80000"/>
            </a:pPr>
            <a:r>
              <a:rPr lang="ar-IQ" sz="2800" b="1" dirty="0" smtClean="0">
                <a:solidFill>
                  <a:srgbClr val="00B050"/>
                </a:solidFill>
              </a:rPr>
              <a:t>التغير في الدين العام </a:t>
            </a:r>
            <a:r>
              <a:rPr lang="en-US" sz="2800" b="1" dirty="0" smtClean="0">
                <a:solidFill>
                  <a:srgbClr val="00B050"/>
                </a:solidFill>
              </a:rPr>
              <a:t> </a:t>
            </a:r>
            <a:r>
              <a:rPr lang="ar-IQ" sz="2800" b="1" dirty="0" smtClean="0">
                <a:solidFill>
                  <a:srgbClr val="FF0000"/>
                </a:solidFill>
              </a:rPr>
              <a:t>=</a:t>
            </a:r>
            <a:r>
              <a:rPr lang="ar-IQ" sz="2800" b="1" dirty="0" smtClean="0">
                <a:solidFill>
                  <a:srgbClr val="00B050"/>
                </a:solidFill>
              </a:rPr>
              <a:t> </a:t>
            </a:r>
            <a:r>
              <a:rPr lang="en-US" sz="2800" b="1" dirty="0" smtClean="0">
                <a:solidFill>
                  <a:srgbClr val="00B050"/>
                </a:solidFill>
              </a:rPr>
              <a:t> </a:t>
            </a:r>
            <a:r>
              <a:rPr lang="ar-IQ" sz="2800" b="1" dirty="0" smtClean="0">
                <a:solidFill>
                  <a:srgbClr val="00B050"/>
                </a:solidFill>
              </a:rPr>
              <a:t>العجز الاسمي في ميزانية الحكومة</a:t>
            </a:r>
            <a:endParaRPr lang="en-US" sz="2800" b="1" dirty="0">
              <a:solidFill>
                <a:srgbClr val="00B050"/>
              </a:solidFill>
            </a:endParaRPr>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4392487"/>
          </a:xfrm>
        </p:spPr>
        <p:txBody>
          <a:bodyPr>
            <a:normAutofit/>
          </a:bodyPr>
          <a:lstStyle/>
          <a:p>
            <a:pPr marL="0" indent="-283464" algn="justLow" rtl="1">
              <a:lnSpc>
                <a:spcPct val="200000"/>
              </a:lnSpc>
              <a:spcBef>
                <a:spcPts val="0"/>
              </a:spcBef>
              <a:buClr>
                <a:schemeClr val="accent1"/>
              </a:buClr>
              <a:buSzPct val="80000"/>
              <a:buNone/>
            </a:pPr>
            <a:r>
              <a:rPr lang="ar-IQ" sz="2800" dirty="0"/>
              <a:t>وحيث أن الدولة التي لديها نشاط كبير أو ما يطلق عليه ناتج محلي إجمالي كبير، تستطيع أن تستوعب دين أكبر فإن المؤشر المتعارف عليه للمديونية الحكومية هو نسبة الدين العام إلى الناتج المحلي الإجمالي أو كالتالي: </a:t>
            </a:r>
            <a:endParaRPr lang="en-US" sz="2800" dirty="0"/>
          </a:p>
          <a:p>
            <a:pPr marL="0" indent="-283464" algn="justLow" rtl="1">
              <a:lnSpc>
                <a:spcPct val="200000"/>
              </a:lnSpc>
              <a:spcBef>
                <a:spcPts val="0"/>
              </a:spcBef>
              <a:buClr>
                <a:schemeClr val="accent1"/>
              </a:buClr>
              <a:buSzPct val="80000"/>
              <a:buNone/>
            </a:pPr>
            <a:r>
              <a:rPr lang="ar-IQ" sz="2800" dirty="0"/>
              <a:t> </a:t>
            </a:r>
            <a:endParaRPr lang="en-US" sz="2800" dirty="0"/>
          </a:p>
          <a:p>
            <a:pPr algn="r" rtl="1">
              <a:buNone/>
            </a:pPr>
            <a:endParaRPr lang="en-US" dirty="0"/>
          </a:p>
        </p:txBody>
      </p:sp>
      <p:sp>
        <p:nvSpPr>
          <p:cNvPr id="4" name="مستطيل 3"/>
          <p:cNvSpPr/>
          <p:nvPr/>
        </p:nvSpPr>
        <p:spPr>
          <a:xfrm>
            <a:off x="2350044" y="4293096"/>
            <a:ext cx="4270721" cy="83067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indent="-283464" algn="ctr" rtl="1">
              <a:lnSpc>
                <a:spcPct val="200000"/>
              </a:lnSpc>
              <a:buClr>
                <a:schemeClr val="accent1"/>
              </a:buClr>
              <a:buSzPct val="80000"/>
            </a:pPr>
            <a:r>
              <a:rPr lang="ar-IQ" sz="2800" b="1" dirty="0" smtClean="0">
                <a:solidFill>
                  <a:srgbClr val="00B050"/>
                </a:solidFill>
              </a:rPr>
              <a:t>الدين العام </a:t>
            </a:r>
            <a:r>
              <a:rPr lang="ar-IQ" sz="2800" b="1" dirty="0" smtClean="0">
                <a:solidFill>
                  <a:srgbClr val="FF0000"/>
                </a:solidFill>
              </a:rPr>
              <a:t>/</a:t>
            </a:r>
            <a:r>
              <a:rPr lang="ar-IQ" sz="2800" b="1" dirty="0" smtClean="0">
                <a:solidFill>
                  <a:srgbClr val="00B050"/>
                </a:solidFill>
              </a:rPr>
              <a:t> الناتج المحلي الإجمالي</a:t>
            </a:r>
            <a:endParaRPr lang="en-US" sz="2800" b="1" dirty="0">
              <a:solidFill>
                <a:srgbClr val="00B050"/>
              </a:solidFill>
            </a:endParaRPr>
          </a:p>
        </p:txBody>
      </p:sp>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88640"/>
            <a:ext cx="8229600" cy="4320480"/>
          </a:xfrm>
        </p:spPr>
        <p:txBody>
          <a:bodyPr>
            <a:noAutofit/>
          </a:bodyPr>
          <a:lstStyle/>
          <a:p>
            <a:pPr marL="0" indent="-283464" algn="justLow" rtl="1">
              <a:lnSpc>
                <a:spcPct val="210000"/>
              </a:lnSpc>
              <a:spcBef>
                <a:spcPts val="0"/>
              </a:spcBef>
              <a:buClr>
                <a:schemeClr val="accent1"/>
              </a:buClr>
              <a:buSzPct val="80000"/>
              <a:buNone/>
            </a:pPr>
            <a:r>
              <a:rPr lang="ar-IQ" sz="2400" dirty="0"/>
              <a:t>ويبقى السؤال الأساسي وهو ما هي المحددات الأساسية لمديونية الحكومة؟</a:t>
            </a:r>
            <a:endParaRPr lang="en-US" sz="2400" dirty="0"/>
          </a:p>
          <a:p>
            <a:pPr marL="0" indent="-283464" algn="justLow" rtl="1">
              <a:lnSpc>
                <a:spcPct val="210000"/>
              </a:lnSpc>
              <a:spcBef>
                <a:spcPts val="0"/>
              </a:spcBef>
              <a:buClr>
                <a:schemeClr val="accent1"/>
              </a:buClr>
              <a:buSzPct val="80000"/>
              <a:buNone/>
            </a:pPr>
            <a:r>
              <a:rPr lang="ar-IQ" sz="2400" dirty="0"/>
              <a:t> </a:t>
            </a:r>
            <a:endParaRPr lang="en-US" sz="2400" dirty="0"/>
          </a:p>
          <a:p>
            <a:pPr marL="0" indent="-283464" algn="justLow" rtl="1">
              <a:lnSpc>
                <a:spcPct val="210000"/>
              </a:lnSpc>
              <a:spcBef>
                <a:spcPts val="0"/>
              </a:spcBef>
              <a:buClr>
                <a:schemeClr val="accent1"/>
              </a:buClr>
              <a:buSzPct val="80000"/>
              <a:buNone/>
            </a:pPr>
            <a:r>
              <a:rPr lang="ar-IQ" sz="2400" dirty="0"/>
              <a:t>وللإجابة على هذا السؤال فإن المعادلة المتعارف عليها لدراسة تطور </a:t>
            </a:r>
            <a:r>
              <a:rPr lang="ar-BH" sz="2400" dirty="0" smtClean="0"/>
              <a:t>ومحددات </a:t>
            </a:r>
            <a:r>
              <a:rPr lang="ar-IQ" sz="2400" dirty="0" smtClean="0"/>
              <a:t>مديونية </a:t>
            </a:r>
            <a:r>
              <a:rPr lang="ar-IQ" sz="2400" dirty="0"/>
              <a:t>الحكومة تتمثل كالتالي: </a:t>
            </a:r>
            <a:endParaRPr lang="en-US" sz="2400" dirty="0"/>
          </a:p>
          <a:p>
            <a:pPr marL="0" indent="-283464" algn="justLow" rtl="1">
              <a:lnSpc>
                <a:spcPct val="210000"/>
              </a:lnSpc>
              <a:spcBef>
                <a:spcPts val="0"/>
              </a:spcBef>
              <a:buClr>
                <a:schemeClr val="accent1"/>
              </a:buClr>
              <a:buSzPct val="80000"/>
              <a:buNone/>
            </a:pPr>
            <a:r>
              <a:rPr lang="ar-IQ" sz="2400" dirty="0"/>
              <a:t> </a:t>
            </a:r>
            <a:endParaRPr lang="en-US" sz="2400" dirty="0"/>
          </a:p>
        </p:txBody>
      </p:sp>
      <p:sp>
        <p:nvSpPr>
          <p:cNvPr id="4" name="مستطيل 3"/>
          <p:cNvSpPr/>
          <p:nvPr/>
        </p:nvSpPr>
        <p:spPr>
          <a:xfrm>
            <a:off x="539552" y="3933056"/>
            <a:ext cx="7992888" cy="169245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283464" algn="ctr" rtl="1">
              <a:lnSpc>
                <a:spcPct val="200000"/>
              </a:lnSpc>
              <a:buClr>
                <a:schemeClr val="accent1"/>
              </a:buClr>
              <a:buSzPct val="80000"/>
            </a:pPr>
            <a:r>
              <a:rPr lang="ar-IQ" sz="2800" b="1" dirty="0">
                <a:solidFill>
                  <a:srgbClr val="00B050"/>
                </a:solidFill>
              </a:rPr>
              <a:t>النمو في مديونية الحكومة </a:t>
            </a:r>
            <a:r>
              <a:rPr lang="ar-IQ" sz="2800" b="1" dirty="0">
                <a:solidFill>
                  <a:srgbClr val="FF0000"/>
                </a:solidFill>
              </a:rPr>
              <a:t>=</a:t>
            </a:r>
            <a:r>
              <a:rPr lang="ar-IQ" sz="2800" b="1" dirty="0">
                <a:solidFill>
                  <a:srgbClr val="00B050"/>
                </a:solidFill>
              </a:rPr>
              <a:t> العجز الأساسي </a:t>
            </a:r>
            <a:r>
              <a:rPr lang="ar-IQ" sz="2800" b="1" dirty="0">
                <a:solidFill>
                  <a:srgbClr val="FF0000"/>
                </a:solidFill>
              </a:rPr>
              <a:t>/</a:t>
            </a:r>
            <a:r>
              <a:rPr lang="ar-IQ" sz="2800" b="1" dirty="0">
                <a:solidFill>
                  <a:srgbClr val="00B050"/>
                </a:solidFill>
              </a:rPr>
              <a:t> دين الحكومة الاسمي </a:t>
            </a:r>
            <a:r>
              <a:rPr lang="ar-IQ" sz="2800" b="1" dirty="0">
                <a:solidFill>
                  <a:srgbClr val="FF0000"/>
                </a:solidFill>
              </a:rPr>
              <a:t>+</a:t>
            </a:r>
            <a:r>
              <a:rPr lang="ar-IQ" sz="2800" b="1" dirty="0">
                <a:solidFill>
                  <a:srgbClr val="00B050"/>
                </a:solidFill>
              </a:rPr>
              <a:t> معدل الفائدة الاسمي </a:t>
            </a:r>
            <a:r>
              <a:rPr lang="ar-IQ" sz="2800" b="1" dirty="0">
                <a:solidFill>
                  <a:srgbClr val="FF0000"/>
                </a:solidFill>
              </a:rPr>
              <a:t>–</a:t>
            </a:r>
            <a:r>
              <a:rPr lang="ar-IQ" sz="2800" b="1" dirty="0">
                <a:solidFill>
                  <a:srgbClr val="00B050"/>
                </a:solidFill>
              </a:rPr>
              <a:t> معدل نمو الناتج المحلي الإجمالي</a:t>
            </a:r>
            <a:endParaRPr lang="en-US" sz="2800" b="1" dirty="0">
              <a:solidFill>
                <a:srgbClr val="00B050"/>
              </a:solidFill>
            </a:endParaRPr>
          </a:p>
        </p:txBody>
      </p:sp>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120680"/>
          </a:xfrm>
        </p:spPr>
        <p:txBody>
          <a:bodyPr>
            <a:noAutofit/>
          </a:bodyPr>
          <a:lstStyle/>
          <a:p>
            <a:pPr marL="0" indent="-283464" algn="justLow" rtl="1">
              <a:lnSpc>
                <a:spcPct val="210000"/>
              </a:lnSpc>
              <a:spcBef>
                <a:spcPts val="0"/>
              </a:spcBef>
              <a:buClr>
                <a:schemeClr val="accent1"/>
              </a:buClr>
              <a:buSzPct val="80000"/>
              <a:buFont typeface="Wingdings" pitchFamily="2" charset="2"/>
              <a:buChar char="q"/>
            </a:pPr>
            <a:r>
              <a:rPr lang="ar-IQ" sz="2400" b="1" dirty="0"/>
              <a:t>وعليه فإن العوامل التي تحدد ارتفاع مديونية الحكومة هي: </a:t>
            </a:r>
            <a:endParaRPr lang="en-US" sz="2400" b="1" dirty="0"/>
          </a:p>
          <a:p>
            <a:pPr marL="0" indent="-283464" algn="justLow" rtl="1">
              <a:lnSpc>
                <a:spcPct val="210000"/>
              </a:lnSpc>
              <a:spcBef>
                <a:spcPts val="0"/>
              </a:spcBef>
              <a:buClr>
                <a:schemeClr val="accent1"/>
              </a:buClr>
              <a:buSzPct val="80000"/>
              <a:buFont typeface="Wingdings" pitchFamily="2" charset="2"/>
              <a:buChar char="§"/>
            </a:pPr>
            <a:r>
              <a:rPr lang="ar-IQ" sz="2400" dirty="0"/>
              <a:t>ارتفاع العجز الأساسي وهو يمثل المبالغ المقترضة بدون الأقساط.</a:t>
            </a:r>
            <a:endParaRPr lang="en-US" sz="2400" dirty="0"/>
          </a:p>
          <a:p>
            <a:pPr marL="0" indent="-283464" algn="justLow" rtl="1">
              <a:lnSpc>
                <a:spcPct val="210000"/>
              </a:lnSpc>
              <a:spcBef>
                <a:spcPts val="0"/>
              </a:spcBef>
              <a:buClr>
                <a:schemeClr val="accent1"/>
              </a:buClr>
              <a:buSzPct val="80000"/>
              <a:buFont typeface="Wingdings" pitchFamily="2" charset="2"/>
              <a:buChar char="§"/>
            </a:pPr>
            <a:r>
              <a:rPr lang="ar-IQ" sz="2400" dirty="0"/>
              <a:t>ارتفاع معدل الفائدة الاسمي.</a:t>
            </a:r>
            <a:endParaRPr lang="en-US" sz="2400" dirty="0"/>
          </a:p>
          <a:p>
            <a:pPr marL="0" indent="-283464" algn="justLow" rtl="1">
              <a:lnSpc>
                <a:spcPct val="210000"/>
              </a:lnSpc>
              <a:spcBef>
                <a:spcPts val="0"/>
              </a:spcBef>
              <a:buClr>
                <a:schemeClr val="accent1"/>
              </a:buClr>
              <a:buSzPct val="80000"/>
              <a:buFont typeface="Wingdings" pitchFamily="2" charset="2"/>
              <a:buChar char="§"/>
            </a:pPr>
            <a:r>
              <a:rPr lang="ar-IQ" sz="2400" dirty="0"/>
              <a:t>انخفاض </a:t>
            </a:r>
            <a:r>
              <a:rPr lang="ar-IQ" sz="2400" dirty="0" smtClean="0"/>
              <a:t>معد</a:t>
            </a:r>
            <a:r>
              <a:rPr lang="ar-BH" sz="2400" dirty="0" smtClean="0"/>
              <a:t>ل</a:t>
            </a:r>
            <a:r>
              <a:rPr lang="ar-IQ" sz="2400" dirty="0" smtClean="0"/>
              <a:t> </a:t>
            </a:r>
            <a:r>
              <a:rPr lang="ar-IQ" sz="2400" dirty="0"/>
              <a:t>نمو الناتج المحلي الإجمالي. </a:t>
            </a:r>
            <a:endParaRPr lang="en-US" sz="2400" dirty="0"/>
          </a:p>
          <a:p>
            <a:pPr marL="0" indent="-283464" algn="justLow" rtl="1">
              <a:lnSpc>
                <a:spcPct val="210000"/>
              </a:lnSpc>
              <a:spcBef>
                <a:spcPts val="0"/>
              </a:spcBef>
              <a:buClr>
                <a:schemeClr val="accent1"/>
              </a:buClr>
              <a:buSzPct val="80000"/>
              <a:buNone/>
            </a:pPr>
            <a:r>
              <a:rPr lang="ar-IQ" sz="2400" dirty="0"/>
              <a:t> </a:t>
            </a:r>
            <a:endParaRPr lang="en-US" sz="2400" dirty="0"/>
          </a:p>
          <a:p>
            <a:pPr marL="0" indent="-283464" algn="justLow" rtl="1">
              <a:lnSpc>
                <a:spcPct val="210000"/>
              </a:lnSpc>
              <a:spcBef>
                <a:spcPts val="0"/>
              </a:spcBef>
              <a:buClr>
                <a:schemeClr val="accent1"/>
              </a:buClr>
              <a:buSzPct val="80000"/>
              <a:buFont typeface="Wingdings" pitchFamily="2" charset="2"/>
              <a:buChar char="q"/>
            </a:pPr>
            <a:r>
              <a:rPr lang="ar-IQ" sz="2400" dirty="0"/>
              <a:t>وعليه فإن المسألة الأساسية في موضوع المديونية تتمثل في حجم عجز الميزانية السنوي وسرعة تطوره من ناحية ومعدل نمو الناتج المحلي الإجمالي من ناحية أخرى. </a:t>
            </a:r>
            <a:endParaRPr lang="en-US" sz="2400" dirty="0"/>
          </a:p>
          <a:p>
            <a:pPr algn="r" rtl="1">
              <a:buNone/>
            </a:pPr>
            <a:endParaRPr lang="en-US" sz="2800" dirty="0"/>
          </a:p>
        </p:txBody>
      </p:sp>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611560" y="908720"/>
            <a:ext cx="7776864" cy="2463751"/>
          </a:xfrm>
          <a:prstGeom prst="rect">
            <a:avLst/>
          </a:prstGeom>
        </p:spPr>
        <p:txBody>
          <a:bodyPr wrap="square">
            <a:spAutoFit/>
          </a:bodyPr>
          <a:lstStyle/>
          <a:p>
            <a:pPr indent="-283464" algn="ctr" rtl="1">
              <a:lnSpc>
                <a:spcPct val="230000"/>
              </a:lnSpc>
              <a:buClr>
                <a:schemeClr val="accent1"/>
              </a:buClr>
              <a:buSzPct val="80000"/>
            </a:pPr>
            <a:r>
              <a:rPr lang="ar-IQ"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ثانياً</a:t>
            </a:r>
            <a:endParaRPr lang="ar-BH"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indent="-283464" algn="ctr" rtl="1">
              <a:lnSpc>
                <a:spcPct val="230000"/>
              </a:lnSpc>
              <a:buClr>
                <a:schemeClr val="accent1"/>
              </a:buClr>
              <a:buSzPct val="80000"/>
            </a:pPr>
            <a:r>
              <a:rPr lang="ar-IQ" sz="3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إشكالية الميزانية العامة في دول مجلس التعاون الخليجي </a:t>
            </a:r>
            <a:endParaRPr lang="ar-BH" sz="3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صورة 2" descr="نافورة.jpg"/>
          <p:cNvPicPr>
            <a:picLocks noChangeAspect="1"/>
          </p:cNvPicPr>
          <p:nvPr/>
        </p:nvPicPr>
        <p:blipFill>
          <a:blip r:embed="rId3" cstate="print">
            <a:grayscl/>
          </a:blip>
          <a:stretch>
            <a:fillRect/>
          </a:stretch>
        </p:blipFill>
        <p:spPr>
          <a:xfrm>
            <a:off x="3095836" y="3356992"/>
            <a:ext cx="2952328" cy="3312368"/>
          </a:xfrm>
          <a:prstGeom prst="rect">
            <a:avLst/>
          </a:prstGeom>
        </p:spPr>
      </p:pic>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6856" y="44624"/>
            <a:ext cx="8229600" cy="6696744"/>
          </a:xfrm>
        </p:spPr>
        <p:txBody>
          <a:bodyPr>
            <a:noAutofit/>
          </a:bodyPr>
          <a:lstStyle/>
          <a:p>
            <a:pPr marL="0" indent="-283464" algn="justLow" rtl="1">
              <a:lnSpc>
                <a:spcPct val="230000"/>
              </a:lnSpc>
              <a:spcBef>
                <a:spcPts val="0"/>
              </a:spcBef>
              <a:buClr>
                <a:schemeClr val="accent1"/>
              </a:buClr>
              <a:buSzPct val="80000"/>
              <a:buNone/>
            </a:pPr>
            <a:endParaRPr lang="en-US" sz="900" dirty="0"/>
          </a:p>
          <a:p>
            <a:pPr marL="0" indent="-283464" algn="justLow" rtl="1">
              <a:lnSpc>
                <a:spcPct val="230000"/>
              </a:lnSpc>
              <a:spcBef>
                <a:spcPts val="0"/>
              </a:spcBef>
              <a:buClr>
                <a:schemeClr val="accent1"/>
              </a:buClr>
              <a:buSzPct val="80000"/>
              <a:buNone/>
            </a:pPr>
            <a:r>
              <a:rPr lang="ar-IQ" sz="2600" dirty="0"/>
              <a:t>في البدء وقبل الإجابة على هذا السؤال، من المفيد الإشارة إلى أن نموذج الميزانيات العامة في دول مجلس التعاون الخليجي يختلف عن النموذج المتعارف ليه للميزانيات العامة سواء كان ذلك في الدول المتقدمة أو الدول حديثة النمو صناعياً أو حتى الدول الأخرى غير الخليجية.  ويتمثل هذه الاختلاف في أن جانب المصروفات في الميزانيات العامة الخليجية يمثل متغير داخلياً </a:t>
            </a:r>
            <a:r>
              <a:rPr lang="en-US" sz="2600" dirty="0"/>
              <a:t>Endogenous Variable</a:t>
            </a:r>
            <a:r>
              <a:rPr lang="ar-IQ" sz="2600" dirty="0"/>
              <a:t> تحدده </a:t>
            </a:r>
            <a:r>
              <a:rPr lang="ar-IQ" sz="2600" dirty="0" err="1" smtClean="0"/>
              <a:t>س</a:t>
            </a:r>
            <a:r>
              <a:rPr lang="ar-BH" sz="2600" dirty="0" smtClean="0"/>
              <a:t>ي</a:t>
            </a:r>
            <a:r>
              <a:rPr lang="ar-IQ" sz="2600" dirty="0" err="1" smtClean="0"/>
              <a:t>اسة</a:t>
            </a:r>
            <a:r>
              <a:rPr lang="ar-IQ" sz="2600" dirty="0" smtClean="0"/>
              <a:t> </a:t>
            </a:r>
            <a:r>
              <a:rPr lang="ar-IQ" sz="2600" dirty="0"/>
              <a:t>الدولة فيما يتعلق بمقداره وتوزيعاته ومعدلات </a:t>
            </a:r>
            <a:r>
              <a:rPr lang="ar-IQ" sz="2600" dirty="0" smtClean="0"/>
              <a:t>نموه</a:t>
            </a:r>
            <a:r>
              <a:rPr lang="ar-BH" sz="2600" dirty="0" smtClean="0"/>
              <a:t>،</a:t>
            </a:r>
            <a:endParaRPr lang="en-US" sz="2600" dirty="0"/>
          </a:p>
        </p:txBody>
      </p:sp>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4624"/>
            <a:ext cx="8352928" cy="6669360"/>
          </a:xfrm>
        </p:spPr>
        <p:txBody>
          <a:bodyPr>
            <a:noAutofit/>
          </a:bodyPr>
          <a:lstStyle/>
          <a:p>
            <a:pPr marL="0" indent="-283464" algn="justLow" rtl="1">
              <a:lnSpc>
                <a:spcPct val="230000"/>
              </a:lnSpc>
              <a:spcBef>
                <a:spcPts val="0"/>
              </a:spcBef>
              <a:buClr>
                <a:schemeClr val="accent1"/>
              </a:buClr>
              <a:buSzPct val="80000"/>
              <a:buNone/>
            </a:pPr>
            <a:r>
              <a:rPr lang="ar-IQ" sz="2700" dirty="0"/>
              <a:t> أما جانب الإيرادات فيمثل متغيراً خارجياً </a:t>
            </a:r>
            <a:r>
              <a:rPr lang="en-US" sz="2700" dirty="0"/>
              <a:t>Exogenous Variable</a:t>
            </a:r>
            <a:r>
              <a:rPr lang="ar-IQ" sz="2700" dirty="0"/>
              <a:t> يصعب تحديده وذلك لكونه يخضع لعوامل خارجية وخاصة فيما يتعلق بأسعار النفط. يمكن القول بأن الدول الخليجية لا تمتلك السيطرة على صافي ميزانيتها العامة سواء كان فائضاً أو عجزاً.  وبالتعالي يصعب على هذه الدول إمكانية التخطيط المستقبلي الدقيق وذلك بسبب عدم اليقين تجاه أسعار النفط.  وبالتالي فإن الوضع يصبح أكثر حرجاً عندما يرتبط الأمر بمعالجة الوضع العام للمديونية وطرق الحد منه. </a:t>
            </a:r>
            <a:endParaRPr lang="en-US" sz="2700" dirty="0"/>
          </a:p>
        </p:txBody>
      </p: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5832648"/>
          </a:xfrm>
        </p:spPr>
        <p:txBody>
          <a:bodyPr>
            <a:noAutofit/>
          </a:bodyPr>
          <a:lstStyle/>
          <a:p>
            <a:pPr marL="0" indent="-283464" algn="justLow" rtl="1">
              <a:lnSpc>
                <a:spcPct val="230000"/>
              </a:lnSpc>
              <a:spcBef>
                <a:spcPts val="0"/>
              </a:spcBef>
              <a:buClr>
                <a:schemeClr val="accent1"/>
              </a:buClr>
              <a:buSzPct val="80000"/>
              <a:buNone/>
            </a:pPr>
            <a:r>
              <a:rPr lang="ar-IQ" sz="2800" dirty="0"/>
              <a:t>إن نموذج الميزانيات العامة المتعارف عليه في النظرية الاقتصادية وكما هو الحال في العديد من الدول المتقدمة اقتصادياً كالولايات المتحدة والاتحاد الأوروبي وكذلك الدول النامية الأخرى يتسم بوجود علاقة مباشرة بين الأداء الاقتصادي والإيرادات في الميزانية العامة.  فكلما ارتفع معدل النمو الاقتصادي زادت الإيرادات العامة.  وبالمثل يمكن الحديث عن العلاقة بين جانب المصروفات والإيرادات العامة. </a:t>
            </a:r>
            <a:endParaRPr lang="en-US" sz="2800" dirty="0"/>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075240" cy="5328592"/>
          </a:xfrm>
        </p:spPr>
        <p:txBody>
          <a:bodyPr>
            <a:normAutofit fontScale="92500"/>
          </a:bodyPr>
          <a:lstStyle/>
          <a:p>
            <a:pPr marL="0" indent="-283464" algn="justLow" rtl="1">
              <a:lnSpc>
                <a:spcPct val="200000"/>
              </a:lnSpc>
              <a:spcBef>
                <a:spcPts val="0"/>
              </a:spcBef>
              <a:buClr>
                <a:schemeClr val="accent1"/>
              </a:buClr>
              <a:buSzPct val="80000"/>
              <a:buNone/>
            </a:pPr>
            <a:r>
              <a:rPr lang="ar-BH" b="1" dirty="0">
                <a:latin typeface="Times New Roman" pitchFamily="18" charset="0"/>
                <a:ea typeface="Times New Roman"/>
                <a:cs typeface="Times New Roman" pitchFamily="18" charset="0"/>
              </a:rPr>
              <a:t>في ضوء نقاشات المجموعة والتي تمت على شكل ورش عمل تمت صياغة ثلاثة سيناريوهات ضمن محورين أساسيين وهما</a:t>
            </a:r>
            <a:r>
              <a:rPr lang="ar-BH" b="1" dirty="0" smtClean="0">
                <a:latin typeface="Times New Roman" pitchFamily="18" charset="0"/>
                <a:ea typeface="Times New Roman"/>
                <a:cs typeface="Times New Roman" pitchFamily="18" charset="0"/>
              </a:rPr>
              <a:t>:</a:t>
            </a:r>
          </a:p>
          <a:p>
            <a:pPr marL="0" indent="-283464" algn="justLow" rtl="1">
              <a:lnSpc>
                <a:spcPct val="200000"/>
              </a:lnSpc>
              <a:spcBef>
                <a:spcPts val="0"/>
              </a:spcBef>
              <a:buClr>
                <a:schemeClr val="accent1"/>
              </a:buClr>
              <a:buSzPct val="80000"/>
              <a:buNone/>
            </a:pPr>
            <a:endParaRPr lang="en-US" dirty="0">
              <a:latin typeface="Times New Roman" pitchFamily="18" charset="0"/>
              <a:ea typeface="Times New Roman"/>
              <a:cs typeface="Times New Roman" pitchFamily="18" charset="0"/>
            </a:endParaRPr>
          </a:p>
          <a:p>
            <a:pPr marL="173736" lvl="0" indent="-457200" algn="justLow" rtl="1">
              <a:lnSpc>
                <a:spcPct val="200000"/>
              </a:lnSpc>
              <a:spcBef>
                <a:spcPts val="0"/>
              </a:spcBef>
              <a:buClr>
                <a:schemeClr val="accent1"/>
              </a:buClr>
              <a:buSzPct val="80000"/>
              <a:buFont typeface="+mj-lt"/>
              <a:buAutoNum type="arabicPeriod"/>
            </a:pPr>
            <a:r>
              <a:rPr lang="ar-BH" dirty="0">
                <a:latin typeface="Times New Roman" pitchFamily="18" charset="0"/>
                <a:ea typeface="Times New Roman"/>
                <a:cs typeface="Times New Roman" pitchFamily="18" charset="0"/>
              </a:rPr>
              <a:t>الاستقرار  أو عدم </a:t>
            </a:r>
            <a:r>
              <a:rPr lang="ar-BH" dirty="0" smtClean="0">
                <a:latin typeface="Times New Roman" pitchFamily="18" charset="0"/>
                <a:ea typeface="Times New Roman"/>
                <a:cs typeface="Times New Roman" pitchFamily="18" charset="0"/>
              </a:rPr>
              <a:t>الاستقرار الإقليمي.</a:t>
            </a:r>
            <a:endParaRPr lang="en-US" dirty="0">
              <a:latin typeface="Times New Roman" pitchFamily="18" charset="0"/>
              <a:ea typeface="Times New Roman"/>
              <a:cs typeface="Times New Roman" pitchFamily="18" charset="0"/>
            </a:endParaRPr>
          </a:p>
          <a:p>
            <a:pPr marL="173736" lvl="0" indent="-457200" algn="justLow" rtl="1">
              <a:lnSpc>
                <a:spcPct val="200000"/>
              </a:lnSpc>
              <a:spcBef>
                <a:spcPts val="0"/>
              </a:spcBef>
              <a:buClr>
                <a:schemeClr val="accent1"/>
              </a:buClr>
              <a:buSzPct val="80000"/>
              <a:buFont typeface="+mj-lt"/>
              <a:buAutoNum type="arabicPeriod"/>
            </a:pPr>
            <a:r>
              <a:rPr lang="ar-BH" dirty="0">
                <a:latin typeface="Times New Roman" pitchFamily="18" charset="0"/>
                <a:ea typeface="Times New Roman"/>
                <a:cs typeface="Times New Roman" pitchFamily="18" charset="0"/>
              </a:rPr>
              <a:t>الإصلاحات الاقتصادية والإدارة </a:t>
            </a:r>
            <a:r>
              <a:rPr lang="ar-BH" dirty="0" smtClean="0">
                <a:latin typeface="Times New Roman" pitchFamily="18" charset="0"/>
                <a:ea typeface="Times New Roman"/>
                <a:cs typeface="Times New Roman" pitchFamily="18" charset="0"/>
              </a:rPr>
              <a:t>الفعالة.</a:t>
            </a:r>
            <a:endParaRPr lang="en-US" dirty="0">
              <a:latin typeface="Times New Roman" pitchFamily="18" charset="0"/>
              <a:ea typeface="Times New Roman"/>
              <a:cs typeface="Times New Roman" pitchFamily="18" charset="0"/>
            </a:endParaRPr>
          </a:p>
          <a:p>
            <a:pPr algn="r" rtl="1">
              <a:buNone/>
            </a:pPr>
            <a:endParaRPr lang="en-US" sz="4000" dirty="0"/>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0"/>
            <a:ext cx="8640960" cy="6669360"/>
          </a:xfrm>
        </p:spPr>
        <p:txBody>
          <a:bodyPr>
            <a:noAutofit/>
          </a:bodyPr>
          <a:lstStyle/>
          <a:p>
            <a:pPr marL="0" indent="-283464" algn="justLow" rtl="1">
              <a:lnSpc>
                <a:spcPct val="230000"/>
              </a:lnSpc>
              <a:spcBef>
                <a:spcPts val="0"/>
              </a:spcBef>
              <a:buClr>
                <a:schemeClr val="accent1"/>
              </a:buClr>
              <a:buSzPct val="80000"/>
              <a:buNone/>
            </a:pPr>
            <a:r>
              <a:rPr lang="ar-IQ" sz="2800" dirty="0"/>
              <a:t>فعلى سبيل المثال عندما تزداد مصروفات الدولة في الاقتصاد الوطني يخلق ذلك طلباً إضافيا يساهم في زيادة معدل النمو الاقتصادي وخاصة إذا كان الاقتصاد أقل من المستوى الطبيعي له أو ما </a:t>
            </a:r>
            <a:r>
              <a:rPr lang="ar-BH" sz="2800" dirty="0" smtClean="0"/>
              <a:t>يطلق </a:t>
            </a:r>
            <a:r>
              <a:rPr lang="ar-IQ" sz="2800" dirty="0" smtClean="0"/>
              <a:t>عليه </a:t>
            </a:r>
            <a:r>
              <a:rPr lang="en-US" sz="2800" dirty="0"/>
              <a:t>Output - Gap</a:t>
            </a:r>
            <a:r>
              <a:rPr lang="ar-IQ" sz="2800" dirty="0"/>
              <a:t> ، وما ينتج عنه من زيادة الدخل والذي يتحول جزءاً منه إلى إيرادات إضافية في الميزانية العامة للدولة عبر آلية الضرائب والتي تقوم الدولة فيما بعد بإنفاقه لتتواصل الدورة الاقتصادية عبر ما يسمى بالمضاعف الاقتصادي </a:t>
            </a:r>
            <a:r>
              <a:rPr lang="en-US" sz="2800" dirty="0"/>
              <a:t>Multiplier</a:t>
            </a:r>
            <a:r>
              <a:rPr lang="ar-IQ" sz="2800" dirty="0"/>
              <a:t>. </a:t>
            </a:r>
            <a:endParaRPr lang="en-US" sz="2800" dirty="0"/>
          </a:p>
        </p:txBody>
      </p:sp>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4624"/>
            <a:ext cx="8496944" cy="6624736"/>
          </a:xfrm>
        </p:spPr>
        <p:txBody>
          <a:bodyPr>
            <a:noAutofit/>
          </a:bodyPr>
          <a:lstStyle/>
          <a:p>
            <a:pPr marL="0" indent="-283464" algn="justLow" rtl="1">
              <a:lnSpc>
                <a:spcPct val="250000"/>
              </a:lnSpc>
              <a:spcBef>
                <a:spcPts val="0"/>
              </a:spcBef>
              <a:buClr>
                <a:schemeClr val="accent1"/>
              </a:buClr>
              <a:buSzPct val="80000"/>
              <a:buNone/>
            </a:pPr>
            <a:r>
              <a:rPr lang="en-US" sz="2200" dirty="0"/>
              <a:t> </a:t>
            </a:r>
            <a:r>
              <a:rPr lang="ar-IQ" sz="2200" dirty="0"/>
              <a:t>ويرجع الفضل لإدخال هذا المفهوم في الفكر الاقتصادي العالمي إلى الاقتصادي </a:t>
            </a:r>
            <a:r>
              <a:rPr lang="ar-IQ" sz="2200" dirty="0" err="1"/>
              <a:t>كينز</a:t>
            </a:r>
            <a:r>
              <a:rPr lang="ar-IQ" sz="2200" dirty="0"/>
              <a:t> الذي أثبت بأن التمويل بالعجز يمكن أن يؤدي إلى زيادة الدخل والذي سيكون مضاعف لمقدار المبلغ المقترح غير الإنفاق الحكومي.  وتقوم آلية عمله على أساس أنه كلما أرتفع </a:t>
            </a:r>
            <a:r>
              <a:rPr lang="ar-BH" sz="2200" dirty="0" smtClean="0"/>
              <a:t>الإنفاق </a:t>
            </a:r>
            <a:r>
              <a:rPr lang="ar-IQ" sz="2200" dirty="0" smtClean="0"/>
              <a:t>زاد </a:t>
            </a:r>
            <a:r>
              <a:rPr lang="ar-IQ" sz="2200" dirty="0"/>
              <a:t>المضاعف، وبالتالي فإن حركة الدورة الاقتصادية تكون أسرع إذا ما كان الأفراد الذين حصلوا على الأموال بالإنفاق وفي المقابل فإن زيادة الادخار تبطئ من عملية الدوران، ويتم تنفيذه عبر معرفة الميل الاستهلاكي الحدي للمستهلك ومن ثم التعرف على مقدار المضاعف وبالتالي يمكن تقدير حجم المبلغ المطلوب ضخه </a:t>
            </a:r>
            <a:r>
              <a:rPr lang="ar-BH" sz="2200" dirty="0" smtClean="0"/>
              <a:t>في</a:t>
            </a:r>
            <a:r>
              <a:rPr lang="ar-IQ" sz="2200" dirty="0" smtClean="0"/>
              <a:t> </a:t>
            </a:r>
            <a:r>
              <a:rPr lang="ar-IQ" sz="2200" dirty="0"/>
              <a:t>الاقتصاد والذي سوف يتضاعف ويعالج حالة ركود عن طريق </a:t>
            </a:r>
            <a:r>
              <a:rPr lang="ar-BH" sz="2200" dirty="0" smtClean="0"/>
              <a:t>رد </a:t>
            </a:r>
            <a:r>
              <a:rPr lang="ar-IQ" sz="2200" dirty="0" smtClean="0"/>
              <a:t>الفجوة </a:t>
            </a:r>
            <a:r>
              <a:rPr lang="ar-IQ" sz="2200" dirty="0"/>
              <a:t>بين الناتج والطلب الفعلي. </a:t>
            </a:r>
            <a:endParaRPr lang="en-US" sz="2200" dirty="0"/>
          </a:p>
        </p:txBody>
      </p:sp>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424936" cy="6336704"/>
          </a:xfrm>
        </p:spPr>
        <p:txBody>
          <a:bodyPr>
            <a:normAutofit fontScale="92500" lnSpcReduction="10000"/>
          </a:bodyPr>
          <a:lstStyle/>
          <a:p>
            <a:pPr marL="0" indent="-283464" algn="justLow" rtl="1">
              <a:lnSpc>
                <a:spcPct val="230000"/>
              </a:lnSpc>
              <a:spcBef>
                <a:spcPts val="0"/>
              </a:spcBef>
              <a:buClr>
                <a:schemeClr val="accent1"/>
              </a:buClr>
              <a:buSzPct val="80000"/>
              <a:buNone/>
            </a:pPr>
            <a:r>
              <a:rPr lang="ar-IQ" sz="2800" dirty="0"/>
              <a:t>ولكن هذه الحالة في العلاقة بين الأداء الاقتصادي والميزانية العامة والتي تشبه إلى حد كبير عملية دوران الماء في النافورة لا توجد في نموذج الميزانية العامة خليجياً، فالإنفاق الحكومي الذي تقوم </a:t>
            </a:r>
            <a:r>
              <a:rPr lang="ar-IQ" sz="2800" dirty="0" err="1"/>
              <a:t>به</a:t>
            </a:r>
            <a:r>
              <a:rPr lang="ar-IQ" sz="2800" dirty="0"/>
              <a:t> الدولة في الاقتصاد الوطني لا يعود إلى إيرادات الميزانية العامة من جديد بالحجم المماثل له في حالة الدول المتقدمة أو غير الخليجية وذلك نتيجة لغياب السياسة الضريبية.  إضافة إلى ذلك فإنه يوجد تسرب كبير من خلال تحويل جزء من هذه الأموال للخارج على شكل تحويلات أو استثمارات خارجية. </a:t>
            </a:r>
            <a:endParaRPr lang="en-US" sz="2800" dirty="0"/>
          </a:p>
          <a:p>
            <a:pPr algn="r" rtl="1">
              <a:buNone/>
            </a:pPr>
            <a:endParaRPr lang="en-US" dirty="0"/>
          </a:p>
        </p:txBody>
      </p:sp>
    </p:spTree>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6120680"/>
          </a:xfrm>
        </p:spPr>
        <p:txBody>
          <a:bodyPr>
            <a:normAutofit/>
          </a:bodyPr>
          <a:lstStyle/>
          <a:p>
            <a:pPr marL="0" indent="-283464" algn="justLow" rtl="1">
              <a:lnSpc>
                <a:spcPct val="220000"/>
              </a:lnSpc>
              <a:spcBef>
                <a:spcPts val="0"/>
              </a:spcBef>
              <a:buClr>
                <a:schemeClr val="accent1"/>
              </a:buClr>
              <a:buSzPct val="80000"/>
              <a:buNone/>
            </a:pPr>
            <a:r>
              <a:rPr lang="ar-IQ" sz="2700" dirty="0"/>
              <a:t>وعليه فإن حجم الإنفاق الحكومي للدول الخليجية مرتبط بالمنبع فقط والمتمثل في الإيرادات النفطية.  وضمن هذا السياق يمكن القول بأن هذه النموذج يضعف من عمليات الخصخصة وخاصة في القطاعات الإستراتيجية مثل القطاعات النفطية والشركات الصناعية العامة الكبرى والتي ستؤدي إلى حرمان الدولة من أرباح هذه القطاعات وبالتالي إضعاف جانب الإيرادات في الميزانية العامة بدرجة كبيرة. </a:t>
            </a:r>
            <a:endParaRPr lang="en-US" sz="2700" dirty="0"/>
          </a:p>
          <a:p>
            <a:pPr algn="r" rtl="1">
              <a:buNone/>
            </a:pPr>
            <a:endParaRPr lang="en-US" dirty="0"/>
          </a:p>
        </p:txBody>
      </p:sp>
    </p:spTree>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91264" cy="6120680"/>
          </a:xfrm>
        </p:spPr>
        <p:txBody>
          <a:bodyPr>
            <a:normAutofit fontScale="85000" lnSpcReduction="10000"/>
          </a:bodyPr>
          <a:lstStyle/>
          <a:p>
            <a:pPr marL="0" indent="-283464" algn="justLow" rtl="1">
              <a:lnSpc>
                <a:spcPct val="230000"/>
              </a:lnSpc>
              <a:spcBef>
                <a:spcPts val="0"/>
              </a:spcBef>
              <a:buClr>
                <a:schemeClr val="accent1"/>
              </a:buClr>
              <a:buSzPct val="80000"/>
              <a:buNone/>
            </a:pPr>
            <a:r>
              <a:rPr lang="ar-IQ" sz="2800" dirty="0"/>
              <a:t>وبالتالي فإن تطوير دور الدولة في المستقبل يتمثل في تقليص اعتمادها على إيرادات النفط الذي لا تتحكم في أسعاره وإشراك القطاع الخاص </a:t>
            </a:r>
            <a:r>
              <a:rPr lang="ar-IQ" sz="2800" dirty="0" smtClean="0"/>
              <a:t>بشك</a:t>
            </a:r>
            <a:r>
              <a:rPr lang="ar-BH" sz="2800" dirty="0" smtClean="0"/>
              <a:t>ل</a:t>
            </a:r>
            <a:r>
              <a:rPr lang="ar-IQ" sz="2800" dirty="0" smtClean="0"/>
              <a:t> فعال </a:t>
            </a:r>
            <a:r>
              <a:rPr lang="ar-IQ" sz="2800" dirty="0"/>
              <a:t>وذلك عبر إنجاح مشروعات الخصخصة، وتنويع مصادر إيرادات الميزانية العامة يتطلب التخلص من النموذج الحالي لسياسة الميزانية العامة واعتماد النموذج الاقتصادي الذي يحول الإيرادات العامة إلى متغير داخلي يمكن السيطرة عليه إلى حد معين.  وكذلك يسمح للدولة أن تنفق وتخلق عجزاً في حالة تراجع الدورة الاقتصادية على أن تستعيد استقرارها المالي وربما تحقق فائضاً عند عودة الانتعاش الاقتصاد الوطني من جديد. </a:t>
            </a:r>
            <a:endParaRPr lang="en-US" sz="2800" dirty="0"/>
          </a:p>
          <a:p>
            <a:pPr algn="r" rtl="1">
              <a:buNone/>
            </a:pPr>
            <a:endParaRPr lang="en-US" dirty="0"/>
          </a:p>
        </p:txBody>
      </p:sp>
    </p:spTree>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مستطيل 4"/>
          <p:cNvSpPr/>
          <p:nvPr/>
        </p:nvSpPr>
        <p:spPr>
          <a:xfrm>
            <a:off x="755576" y="2053239"/>
            <a:ext cx="7632848" cy="2751522"/>
          </a:xfrm>
          <a:prstGeom prst="rect">
            <a:avLst/>
          </a:prstGeom>
        </p:spPr>
        <p:txBody>
          <a:bodyPr wrap="square">
            <a:spAutoFit/>
          </a:bodyPr>
          <a:lstStyle/>
          <a:p>
            <a:pPr indent="-283464" algn="ctr" rtl="1">
              <a:lnSpc>
                <a:spcPct val="240000"/>
              </a:lnSpc>
              <a:buClr>
                <a:schemeClr val="accent1"/>
              </a:buClr>
              <a:buSzPct val="80000"/>
            </a:pPr>
            <a:r>
              <a:rPr lang="ar-IQ"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ثالثاً</a:t>
            </a:r>
            <a:endParaRPr lang="ar-BH"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indent="-283464" algn="ctr" rtl="1">
              <a:lnSpc>
                <a:spcPct val="240000"/>
              </a:lnSpc>
              <a:buClr>
                <a:schemeClr val="accent1"/>
              </a:buClr>
              <a:buSzPct val="80000"/>
            </a:pPr>
            <a:r>
              <a:rPr lang="ar-IQ"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المرض الهولندي والتحدي الاقتصادي الخليجي</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332656"/>
            <a:ext cx="8445624" cy="6120680"/>
          </a:xfrm>
        </p:spPr>
        <p:txBody>
          <a:bodyPr>
            <a:normAutofit fontScale="25000" lnSpcReduction="20000"/>
          </a:bodyPr>
          <a:lstStyle/>
          <a:p>
            <a:pPr marL="0" indent="-283464" algn="justLow" rtl="1">
              <a:lnSpc>
                <a:spcPct val="240000"/>
              </a:lnSpc>
              <a:spcBef>
                <a:spcPts val="0"/>
              </a:spcBef>
              <a:buClr>
                <a:schemeClr val="accent1"/>
              </a:buClr>
              <a:buSzPct val="80000"/>
              <a:buNone/>
            </a:pPr>
            <a:r>
              <a:rPr lang="ar-IQ" sz="8800" dirty="0" smtClean="0"/>
              <a:t>يبدو </a:t>
            </a:r>
            <a:r>
              <a:rPr lang="ar-IQ" sz="8800" dirty="0"/>
              <a:t>من عنوان هذه المقالة بأن الحديث سوف يتطرق إلى الأمراض التي تصيب الإنسان أو الحيوان ولكن ليس الأمر بصحيح في هذه المقالة.  </a:t>
            </a:r>
            <a:r>
              <a:rPr lang="ar-IQ" sz="8800" dirty="0" smtClean="0"/>
              <a:t>إن </a:t>
            </a:r>
            <a:r>
              <a:rPr lang="ar-IQ" sz="8800" dirty="0"/>
              <a:t>موضوع هذا المقال يتطرق إلى قضية اقتصادية جادة ومهمة تختص الدول التي يهيمن على اقتصادياتها الموارد </a:t>
            </a:r>
            <a:r>
              <a:rPr lang="ar-BH" sz="8800" dirty="0" smtClean="0"/>
              <a:t>الطبيعية </a:t>
            </a:r>
            <a:r>
              <a:rPr lang="ar-IQ" sz="8800" dirty="0" smtClean="0"/>
              <a:t>سواء </a:t>
            </a:r>
            <a:r>
              <a:rPr lang="ar-IQ" sz="8800" dirty="0"/>
              <a:t>كانت </a:t>
            </a:r>
            <a:r>
              <a:rPr lang="ar-IQ" sz="8800" dirty="0" smtClean="0"/>
              <a:t>إنتاج </a:t>
            </a:r>
            <a:r>
              <a:rPr lang="ar-IQ" sz="8800" dirty="0"/>
              <a:t>الذهب كما هو الحال في قديم الزمان أو النفط والألماس في العصر الحديث.  </a:t>
            </a:r>
            <a:r>
              <a:rPr lang="ar-BH" sz="8800" dirty="0" smtClean="0"/>
              <a:t>وبحكم </a:t>
            </a:r>
            <a:r>
              <a:rPr lang="ar-BH" sz="8800" dirty="0" err="1" smtClean="0"/>
              <a:t>ان</a:t>
            </a:r>
            <a:r>
              <a:rPr lang="ar-BH" sz="8800" dirty="0" smtClean="0"/>
              <a:t> </a:t>
            </a:r>
            <a:r>
              <a:rPr lang="ar-IQ" sz="8800" dirty="0" smtClean="0"/>
              <a:t>دول </a:t>
            </a:r>
            <a:r>
              <a:rPr lang="ar-IQ" sz="8800" dirty="0"/>
              <a:t>مجلس التعاون الخليجي تدخل ضمن هذه الفئة حيث </a:t>
            </a:r>
            <a:r>
              <a:rPr lang="ar-IQ" sz="8800" dirty="0" smtClean="0"/>
              <a:t>إن </a:t>
            </a:r>
            <a:r>
              <a:rPr lang="ar-IQ" sz="8800" dirty="0"/>
              <a:t>قطاع النفط والغاز الطبيعي يهيمن على معظم صادراتها وميزانياتها العامة ومجمل أنشطتها الاقتصادية، </a:t>
            </a:r>
            <a:r>
              <a:rPr lang="ar-IQ" sz="8800" dirty="0" smtClean="0"/>
              <a:t>فإنها </a:t>
            </a:r>
            <a:r>
              <a:rPr lang="ar-IQ" sz="8800" dirty="0"/>
              <a:t>تكون عادة عرضة </a:t>
            </a:r>
            <a:r>
              <a:rPr lang="ar-IQ" sz="8800" dirty="0" smtClean="0"/>
              <a:t>للإصابة </a:t>
            </a:r>
            <a:r>
              <a:rPr lang="ar-IQ" sz="8800" dirty="0"/>
              <a:t>بالمرض الهولندي. ولكن ما هو المرض الهولندي؟  وما هي أعراضه؟  وكيف يشكل تحدياً للاقتصاد الخليجي؟  وبالطبع كيف يمكن التعامل معه</a:t>
            </a:r>
            <a:r>
              <a:rPr lang="ar-IQ" sz="8800" dirty="0" smtClean="0"/>
              <a:t>؟</a:t>
            </a:r>
            <a:endParaRPr lang="en-US" sz="8800" dirty="0"/>
          </a:p>
        </p:txBody>
      </p:sp>
    </p:spTree>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4624"/>
            <a:ext cx="8229600" cy="6624736"/>
          </a:xfrm>
        </p:spPr>
        <p:txBody>
          <a:bodyPr>
            <a:noAutofit/>
          </a:bodyPr>
          <a:lstStyle/>
          <a:p>
            <a:pPr marL="0" indent="-283464" algn="justLow" rtl="1">
              <a:lnSpc>
                <a:spcPct val="230000"/>
              </a:lnSpc>
              <a:spcBef>
                <a:spcPts val="0"/>
              </a:spcBef>
              <a:buClr>
                <a:schemeClr val="accent1"/>
              </a:buClr>
              <a:buSzPct val="80000"/>
              <a:buNone/>
            </a:pPr>
            <a:r>
              <a:rPr lang="ar-IQ" sz="2400" dirty="0"/>
              <a:t>في البداية يمكن القول بأن هذه الظاهرة تمت ملاحظتها أول مرة في هولندا في الفترة 1960 – 1980 وذلك بعد اكتشاف حقل الغاز الضخم </a:t>
            </a:r>
            <a:r>
              <a:rPr lang="en-US" sz="2400" dirty="0"/>
              <a:t>Groningen Gas Field</a:t>
            </a:r>
            <a:r>
              <a:rPr lang="ar-IQ" sz="2400" dirty="0"/>
              <a:t> في عام 1959. </a:t>
            </a:r>
            <a:endParaRPr lang="en-US" sz="2400" dirty="0"/>
          </a:p>
          <a:p>
            <a:pPr marL="0" indent="-283464" algn="justLow" rtl="1">
              <a:lnSpc>
                <a:spcPct val="230000"/>
              </a:lnSpc>
              <a:spcBef>
                <a:spcPts val="0"/>
              </a:spcBef>
              <a:buClr>
                <a:schemeClr val="accent1"/>
              </a:buClr>
              <a:buSzPct val="80000"/>
              <a:buNone/>
            </a:pPr>
            <a:r>
              <a:rPr lang="ar-IQ" sz="2400" dirty="0"/>
              <a:t>وتتمثل </a:t>
            </a:r>
            <a:r>
              <a:rPr lang="ar-IQ" sz="2400" dirty="0" smtClean="0"/>
              <a:t>نظرية </a:t>
            </a:r>
            <a:r>
              <a:rPr lang="ar-IQ" sz="2400" dirty="0"/>
              <a:t>المرض بافتراض ازدهار المورد الطبيعي وبالتالي زيادة الأرباح.  هذا الوضع عادة يرتبط بزيادة سريعة وعالية جداً ولكن مؤقتة في سعر المورد الطبيعي.  ويؤدي هذا الازدهار إلى فتح النافذة للدولة النامية لتبدأ مرحلة النمو والتطور واللحاق بركب الدول المتقدمة اقتصاديا مع شرط توفر الرؤية الواضحة والإرادة السياسية. </a:t>
            </a:r>
            <a:endParaRPr lang="en-US" sz="2400" dirty="0"/>
          </a:p>
          <a:p>
            <a:pPr algn="r" rtl="1">
              <a:buNone/>
            </a:pPr>
            <a:endParaRPr lang="en-US" sz="2400" dirty="0"/>
          </a:p>
        </p:txBody>
      </p:sp>
    </p:spTree>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192688"/>
          </a:xfrm>
        </p:spPr>
        <p:txBody>
          <a:bodyPr>
            <a:normAutofit/>
          </a:bodyPr>
          <a:lstStyle/>
          <a:p>
            <a:pPr marL="0" indent="-283464" algn="justLow" rtl="1">
              <a:lnSpc>
                <a:spcPct val="230000"/>
              </a:lnSpc>
              <a:spcBef>
                <a:spcPts val="0"/>
              </a:spcBef>
              <a:buClr>
                <a:schemeClr val="accent1"/>
              </a:buClr>
              <a:buSzPct val="80000"/>
              <a:buNone/>
            </a:pPr>
            <a:r>
              <a:rPr lang="ar-IQ" sz="2800" dirty="0"/>
              <a:t>وتذهب هذا النظرية إلى الإشارة إلى الانتعاش سيؤدي في الواقع إلى ارتفاع قيمة سعر الصرف للعملة النقدية والزيادة في الاستيراد والارتفاع في الأجور والزيادة في أسعار السلع.  ويبقى القول بأنه في حالة الاقتصاديات المفتوحة فإن المنافسة من السوق العالمية سوف تساعد على استقرار أسعار السلع القابلة للمتاجرة </a:t>
            </a:r>
            <a:r>
              <a:rPr lang="en-US" sz="2800" dirty="0"/>
              <a:t>Tradable Goods</a:t>
            </a:r>
            <a:r>
              <a:rPr lang="ar-IQ" sz="2800" dirty="0"/>
              <a:t> ولكن ليس الحال بالنسبة للسلع غير القابلة للمتاجرة </a:t>
            </a:r>
            <a:r>
              <a:rPr lang="en-US" sz="2800" dirty="0" err="1"/>
              <a:t>Nontradable</a:t>
            </a:r>
            <a:r>
              <a:rPr lang="en-US" sz="2800" dirty="0"/>
              <a:t> Goods</a:t>
            </a:r>
            <a:r>
              <a:rPr lang="ar-IQ" sz="2800" dirty="0"/>
              <a:t>. </a:t>
            </a:r>
            <a:endParaRPr lang="en-US" sz="2800" dirty="0"/>
          </a:p>
          <a:p>
            <a:pPr algn="r" rtl="1">
              <a:buNone/>
            </a:pPr>
            <a:endParaRPr lang="en-US" dirty="0"/>
          </a:p>
        </p:txBody>
      </p:sp>
    </p:spTree>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1757"/>
            <a:ext cx="8496944" cy="6846243"/>
          </a:xfrm>
        </p:spPr>
        <p:txBody>
          <a:bodyPr>
            <a:noAutofit/>
          </a:bodyPr>
          <a:lstStyle/>
          <a:p>
            <a:pPr marL="0" indent="-283464" algn="justLow" rtl="1">
              <a:lnSpc>
                <a:spcPct val="250000"/>
              </a:lnSpc>
              <a:spcBef>
                <a:spcPts val="0"/>
              </a:spcBef>
              <a:buClr>
                <a:schemeClr val="accent1"/>
              </a:buClr>
              <a:buSzPct val="80000"/>
              <a:buNone/>
            </a:pPr>
            <a:r>
              <a:rPr lang="ar-IQ" sz="2000" b="1" dirty="0"/>
              <a:t>ولكن ما هي المشكلة في هذا الأمر</a:t>
            </a:r>
            <a:r>
              <a:rPr lang="ar-IQ" sz="2000" b="1" dirty="0" smtClean="0"/>
              <a:t>؟</a:t>
            </a:r>
            <a:endParaRPr lang="en-US" sz="2000" b="1" dirty="0"/>
          </a:p>
          <a:p>
            <a:pPr marL="0" indent="-283464" algn="justLow" rtl="1">
              <a:lnSpc>
                <a:spcPct val="250000"/>
              </a:lnSpc>
              <a:spcBef>
                <a:spcPts val="0"/>
              </a:spcBef>
              <a:buClr>
                <a:schemeClr val="accent1"/>
              </a:buClr>
              <a:buSzPct val="80000"/>
              <a:buNone/>
            </a:pPr>
            <a:r>
              <a:rPr lang="ar-IQ" sz="2000" dirty="0"/>
              <a:t>المشكلة إلى أن تزايد ارتفاع أسعار السلع غير القابلة للمتاجرة سيؤدي على المدى المتوسط إلى تحويل الاستثمارات إلى إنتاج السلع غير القابلة للمتاجرة منها علي سبيل المثال قطاع البناء والتشييد وذلك على حساب السلع القابلة للمتاجرة مثل الصناعات التحويلية.</a:t>
            </a:r>
            <a:endParaRPr lang="en-US" sz="2000" dirty="0"/>
          </a:p>
          <a:p>
            <a:pPr marL="0" indent="-283464" algn="justLow" rtl="1">
              <a:lnSpc>
                <a:spcPct val="250000"/>
              </a:lnSpc>
              <a:spcBef>
                <a:spcPts val="0"/>
              </a:spcBef>
              <a:buClr>
                <a:schemeClr val="accent1"/>
              </a:buClr>
              <a:buSzPct val="80000"/>
              <a:buNone/>
            </a:pPr>
            <a:r>
              <a:rPr lang="ar-IQ" sz="2000" dirty="0"/>
              <a:t>وعليه فإن نظرية المرض الهولندي </a:t>
            </a:r>
            <a:r>
              <a:rPr lang="ar-BH" sz="2000" dirty="0" smtClean="0"/>
              <a:t>توضح </a:t>
            </a:r>
            <a:r>
              <a:rPr lang="ar-IQ" sz="2000" dirty="0" smtClean="0"/>
              <a:t>النتائج </a:t>
            </a:r>
            <a:r>
              <a:rPr lang="ar-IQ" sz="2000" dirty="0" err="1"/>
              <a:t>الماكرو</a:t>
            </a:r>
            <a:r>
              <a:rPr lang="ar-IQ" sz="2000" dirty="0"/>
              <a:t> اقتصادية لانتعاش المورد الاقتصادي وجذور التوضيح يكمن في إمكانية حدوث </a:t>
            </a:r>
            <a:r>
              <a:rPr lang="ar-BH" sz="2000" dirty="0" smtClean="0"/>
              <a:t>ف</a:t>
            </a:r>
            <a:r>
              <a:rPr lang="ar-IQ" sz="2000" dirty="0" smtClean="0"/>
              <a:t>شل </a:t>
            </a:r>
            <a:r>
              <a:rPr lang="ar-IQ" sz="2000" dirty="0"/>
              <a:t>في السوق تجاه توزيع الموارد المالية بين القطاعات الاقتصادية مما يتطلب </a:t>
            </a:r>
            <a:r>
              <a:rPr lang="ar-BH" sz="2000" dirty="0" smtClean="0"/>
              <a:t>ت</a:t>
            </a:r>
            <a:r>
              <a:rPr lang="ar-IQ" sz="2000" dirty="0" smtClean="0"/>
              <a:t>دخل الدولة </a:t>
            </a:r>
            <a:r>
              <a:rPr lang="ar-IQ" sz="2000" dirty="0"/>
              <a:t>لتحقيق الاستغلال الأمثل للموارد الاقتصادية. </a:t>
            </a:r>
            <a:endParaRPr lang="en-US" sz="2000" dirty="0"/>
          </a:p>
          <a:p>
            <a:pPr marL="0" indent="-283464" algn="justLow" rtl="1">
              <a:lnSpc>
                <a:spcPct val="250000"/>
              </a:lnSpc>
              <a:spcBef>
                <a:spcPts val="0"/>
              </a:spcBef>
              <a:buClr>
                <a:schemeClr val="accent1"/>
              </a:buClr>
              <a:buSzPct val="80000"/>
              <a:buNone/>
            </a:pPr>
            <a:r>
              <a:rPr lang="ar-IQ" sz="2000" dirty="0"/>
              <a:t>لكن ما هي دلالات هذا الموضوع إقليميا ومحلياً؟  أليس هذا الأمر أقرب إلى فترة الطفرة الاقتصادية التي شهدتها المنطقة؟  </a:t>
            </a:r>
            <a:endParaRPr lang="en-US" sz="2000" dirty="0"/>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760640"/>
          </a:xfrm>
        </p:spPr>
        <p:txBody>
          <a:bodyPr>
            <a:normAutofit/>
          </a:bodyPr>
          <a:lstStyle/>
          <a:p>
            <a:pPr algn="r" rtl="1">
              <a:buBlip>
                <a:blip r:embed="rId2"/>
              </a:buBlip>
            </a:pPr>
            <a:r>
              <a:rPr lang="ar-BH" b="1" dirty="0">
                <a:latin typeface="Times New Roman" pitchFamily="18" charset="0"/>
                <a:ea typeface="Times New Roman"/>
                <a:cs typeface="Times New Roman" pitchFamily="18" charset="0"/>
              </a:rPr>
              <a:t>وقد تم اعتماد متغيرين مستقلين أساسين في تطور المستقبل الاقتصادي للمنطقة وهما</a:t>
            </a:r>
            <a:r>
              <a:rPr lang="ar-BH" b="1" dirty="0" smtClean="0">
                <a:latin typeface="Times New Roman" pitchFamily="18" charset="0"/>
                <a:ea typeface="Times New Roman"/>
                <a:cs typeface="Times New Roman" pitchFamily="18" charset="0"/>
              </a:rPr>
              <a:t>:</a:t>
            </a:r>
          </a:p>
          <a:p>
            <a:pPr algn="r" rtl="1">
              <a:buNone/>
            </a:pPr>
            <a:endParaRPr lang="en-US" sz="3000" b="1" dirty="0">
              <a:latin typeface="Times New Roman" pitchFamily="18" charset="0"/>
              <a:ea typeface="Times New Roman"/>
              <a:cs typeface="Times New Roman" pitchFamily="18" charset="0"/>
            </a:endParaRPr>
          </a:p>
          <a:p>
            <a:pPr marL="514350" lvl="0" indent="-514350" algn="r" rtl="1">
              <a:buFont typeface="+mj-lt"/>
              <a:buAutoNum type="arabicPeriod"/>
            </a:pPr>
            <a:r>
              <a:rPr lang="ar-BH" sz="3000" b="1" u="sng" dirty="0" smtClean="0">
                <a:latin typeface="Times New Roman" pitchFamily="18" charset="0"/>
                <a:ea typeface="Times New Roman"/>
                <a:cs typeface="Times New Roman" pitchFamily="18" charset="0"/>
              </a:rPr>
              <a:t>متغير البيئة الدولية </a:t>
            </a:r>
            <a:endParaRPr lang="en-US" sz="3000" b="1" u="sng" dirty="0">
              <a:latin typeface="Times New Roman" pitchFamily="18" charset="0"/>
              <a:ea typeface="Times New Roman"/>
              <a:cs typeface="Times New Roman" pitchFamily="18" charset="0"/>
            </a:endParaRPr>
          </a:p>
          <a:p>
            <a:pPr algn="r" rtl="1">
              <a:buNone/>
            </a:pPr>
            <a:endParaRPr lang="ar-BH" sz="3000" b="1" dirty="0" smtClean="0">
              <a:latin typeface="Times New Roman" pitchFamily="18" charset="0"/>
              <a:ea typeface="Times New Roman"/>
              <a:cs typeface="Times New Roman" pitchFamily="18" charset="0"/>
            </a:endParaRPr>
          </a:p>
          <a:p>
            <a:pPr algn="r" rtl="1">
              <a:buNone/>
            </a:pPr>
            <a:endParaRPr lang="ar-BH" sz="3000" b="1" dirty="0" smtClean="0">
              <a:latin typeface="Times New Roman" pitchFamily="18" charset="0"/>
              <a:ea typeface="Times New Roman"/>
              <a:cs typeface="Times New Roman" pitchFamily="18" charset="0"/>
            </a:endParaRPr>
          </a:p>
          <a:p>
            <a:pPr marL="514350" indent="-514350" algn="r" rtl="1">
              <a:buBlip>
                <a:blip r:embed="rId3"/>
              </a:buBlip>
            </a:pPr>
            <a:r>
              <a:rPr lang="ar-BH" sz="3000" b="1" dirty="0" smtClean="0">
                <a:latin typeface="Times New Roman" pitchFamily="18" charset="0"/>
                <a:ea typeface="Times New Roman"/>
                <a:cs typeface="Times New Roman" pitchFamily="18" charset="0"/>
              </a:rPr>
              <a:t>يشمل </a:t>
            </a:r>
            <a:r>
              <a:rPr lang="ar-BH" sz="3000" b="1" dirty="0">
                <a:latin typeface="Times New Roman" pitchFamily="18" charset="0"/>
                <a:ea typeface="Times New Roman"/>
                <a:cs typeface="Times New Roman" pitchFamily="18" charset="0"/>
              </a:rPr>
              <a:t>عنصرين أساسين وهما : </a:t>
            </a:r>
            <a:endParaRPr lang="ar-BH" sz="3000" b="1" dirty="0" smtClean="0">
              <a:latin typeface="Times New Roman" pitchFamily="18" charset="0"/>
              <a:ea typeface="Times New Roman"/>
              <a:cs typeface="Times New Roman" pitchFamily="18" charset="0"/>
            </a:endParaRPr>
          </a:p>
          <a:p>
            <a:pPr algn="r" rtl="1">
              <a:buNone/>
            </a:pPr>
            <a:endParaRPr lang="en-US" sz="3000" b="1" dirty="0">
              <a:latin typeface="Times New Roman" pitchFamily="18" charset="0"/>
              <a:ea typeface="Times New Roman"/>
              <a:cs typeface="Times New Roman" pitchFamily="18" charset="0"/>
            </a:endParaRPr>
          </a:p>
          <a:p>
            <a:pPr marL="514350" lvl="0" indent="-514350" algn="r" rtl="1">
              <a:buFont typeface="+mj-lt"/>
              <a:buAutoNum type="arabicPeriod"/>
            </a:pPr>
            <a:r>
              <a:rPr lang="ar-BH" sz="3000" dirty="0">
                <a:latin typeface="Times New Roman" pitchFamily="18" charset="0"/>
                <a:ea typeface="Times New Roman"/>
                <a:cs typeface="Times New Roman" pitchFamily="18" charset="0"/>
              </a:rPr>
              <a:t>النمو الاقتصادي والعالمي </a:t>
            </a:r>
            <a:endParaRPr lang="en-US" sz="3000" dirty="0">
              <a:latin typeface="Times New Roman" pitchFamily="18" charset="0"/>
              <a:ea typeface="Times New Roman"/>
              <a:cs typeface="Times New Roman" pitchFamily="18" charset="0"/>
            </a:endParaRPr>
          </a:p>
          <a:p>
            <a:pPr marL="514350" lvl="0" indent="-514350" algn="r" rtl="1">
              <a:buFont typeface="+mj-lt"/>
              <a:buAutoNum type="arabicPeriod"/>
            </a:pPr>
            <a:r>
              <a:rPr lang="ar-BH" sz="3000" dirty="0">
                <a:latin typeface="Times New Roman" pitchFamily="18" charset="0"/>
                <a:ea typeface="Times New Roman"/>
                <a:cs typeface="Times New Roman" pitchFamily="18" charset="0"/>
              </a:rPr>
              <a:t>سعر النفط.</a:t>
            </a:r>
            <a:endParaRPr lang="en-US" sz="3000" dirty="0">
              <a:latin typeface="Times New Roman" pitchFamily="18" charset="0"/>
              <a:ea typeface="Times New Roman"/>
              <a:cs typeface="Times New Roman" pitchFamily="18" charset="0"/>
            </a:endParaRPr>
          </a:p>
          <a:p>
            <a:pPr algn="r" rtl="1">
              <a:buNone/>
            </a:pPr>
            <a:endParaRPr lang="en-US" dirty="0"/>
          </a:p>
        </p:txBody>
      </p:sp>
    </p:spTree>
  </p:cSld>
  <p:clrMapOvr>
    <a:masterClrMapping/>
  </p:clrMapOvr>
  <p:transition spd="slow">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1423546" y="2780928"/>
            <a:ext cx="6296917"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BH"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شكرا لحسن استماعكم</a:t>
            </a:r>
            <a:endParaRPr lang="ar-SA"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832648"/>
          </a:xfrm>
        </p:spPr>
        <p:txBody>
          <a:bodyPr/>
          <a:lstStyle/>
          <a:p>
            <a:pPr marL="514350" indent="-514350" algn="r" rtl="1">
              <a:buFont typeface="+mj-lt"/>
              <a:buAutoNum type="arabicPeriod" startAt="2"/>
            </a:pPr>
            <a:r>
              <a:rPr lang="ar-BH" sz="3000" b="1" u="sng" dirty="0">
                <a:latin typeface="Times New Roman" pitchFamily="18" charset="0"/>
                <a:ea typeface="Times New Roman"/>
                <a:cs typeface="Times New Roman" pitchFamily="18" charset="0"/>
              </a:rPr>
              <a:t>متغير البيئة </a:t>
            </a:r>
            <a:r>
              <a:rPr lang="ar-BH" sz="3000" b="1" u="sng" dirty="0" smtClean="0">
                <a:latin typeface="Times New Roman" pitchFamily="18" charset="0"/>
                <a:ea typeface="Times New Roman"/>
                <a:cs typeface="Times New Roman" pitchFamily="18" charset="0"/>
              </a:rPr>
              <a:t>الإقليمية</a:t>
            </a:r>
          </a:p>
          <a:p>
            <a:pPr marL="514350" indent="-514350" algn="r" rtl="1">
              <a:buNone/>
            </a:pPr>
            <a:endParaRPr lang="en-US" sz="1800" b="1" u="sng" dirty="0">
              <a:latin typeface="Times New Roman" pitchFamily="18" charset="0"/>
              <a:ea typeface="Times New Roman"/>
              <a:cs typeface="Times New Roman" pitchFamily="18" charset="0"/>
            </a:endParaRPr>
          </a:p>
          <a:p>
            <a:pPr marL="514350" indent="-514350" algn="r" rtl="1">
              <a:buNone/>
            </a:pPr>
            <a:r>
              <a:rPr lang="ar-BH" sz="3000" dirty="0">
                <a:latin typeface="Times New Roman" pitchFamily="18" charset="0"/>
                <a:ea typeface="Times New Roman"/>
                <a:cs typeface="Times New Roman" pitchFamily="18" charset="0"/>
              </a:rPr>
              <a:t>ويشمل التوتر السياسي المرتبط حينذاك بالملف النووي </a:t>
            </a:r>
            <a:r>
              <a:rPr lang="ar-BH" sz="3000" dirty="0" smtClean="0">
                <a:latin typeface="Times New Roman" pitchFamily="18" charset="0"/>
                <a:ea typeface="Times New Roman"/>
                <a:cs typeface="Times New Roman" pitchFamily="18" charset="0"/>
              </a:rPr>
              <a:t>الإيراني.</a:t>
            </a:r>
          </a:p>
          <a:p>
            <a:pPr marL="514350" indent="-514350" algn="r" rtl="1">
              <a:buNone/>
            </a:pPr>
            <a:endParaRPr lang="ar-BH" sz="3000" dirty="0" smtClean="0">
              <a:latin typeface="Times New Roman" pitchFamily="18" charset="0"/>
              <a:ea typeface="Times New Roman"/>
              <a:cs typeface="Times New Roman" pitchFamily="18" charset="0"/>
            </a:endParaRPr>
          </a:p>
          <a:p>
            <a:pPr marL="514350" indent="-514350" algn="r" rtl="1">
              <a:buNone/>
            </a:pPr>
            <a:endParaRPr lang="en-US" sz="3000" dirty="0">
              <a:latin typeface="Times New Roman" pitchFamily="18" charset="0"/>
              <a:ea typeface="Times New Roman"/>
              <a:cs typeface="Times New Roman" pitchFamily="18" charset="0"/>
            </a:endParaRPr>
          </a:p>
          <a:p>
            <a:pPr marL="514350" indent="-514350" algn="r" rtl="1">
              <a:buBlip>
                <a:blip r:embed="rId2"/>
              </a:buBlip>
            </a:pPr>
            <a:r>
              <a:rPr lang="ar-BH" sz="3000" b="1" dirty="0">
                <a:latin typeface="Times New Roman" pitchFamily="18" charset="0"/>
                <a:ea typeface="Times New Roman"/>
                <a:cs typeface="Times New Roman" pitchFamily="18" charset="0"/>
              </a:rPr>
              <a:t>وفي ضوء ما تقدم تم تطوير ثلاث سيناريوهات محتملة </a:t>
            </a:r>
            <a:r>
              <a:rPr lang="ar-BH" sz="3000" b="1" dirty="0" smtClean="0">
                <a:latin typeface="Times New Roman" pitchFamily="18" charset="0"/>
                <a:ea typeface="Times New Roman"/>
                <a:cs typeface="Times New Roman" pitchFamily="18" charset="0"/>
              </a:rPr>
              <a:t>وهي:</a:t>
            </a:r>
          </a:p>
          <a:p>
            <a:pPr marL="514350" indent="-514350" algn="r" rtl="1">
              <a:buNone/>
            </a:pPr>
            <a:endParaRPr lang="ar-BH" sz="3000" b="1" dirty="0">
              <a:latin typeface="Times New Roman" pitchFamily="18" charset="0"/>
              <a:ea typeface="Times New Roman"/>
              <a:cs typeface="Times New Roman" pitchFamily="18" charset="0"/>
            </a:endParaRPr>
          </a:p>
          <a:p>
            <a:pPr marL="514350" indent="-514350" algn="r" rtl="1">
              <a:buFont typeface="+mj-lt"/>
              <a:buAutoNum type="arabicPeriod"/>
            </a:pPr>
            <a:r>
              <a:rPr lang="ar-BH" sz="2600" dirty="0" smtClean="0">
                <a:latin typeface="Times New Roman" pitchFamily="18" charset="0"/>
                <a:ea typeface="Times New Roman"/>
                <a:cs typeface="Times New Roman" pitchFamily="18" charset="0"/>
              </a:rPr>
              <a:t>سيناريو </a:t>
            </a:r>
            <a:r>
              <a:rPr lang="ar-BH" sz="2600" dirty="0">
                <a:latin typeface="Times New Roman" pitchFamily="18" charset="0"/>
                <a:ea typeface="Times New Roman"/>
                <a:cs typeface="Times New Roman" pitchFamily="18" charset="0"/>
              </a:rPr>
              <a:t>الخليج </a:t>
            </a:r>
            <a:r>
              <a:rPr lang="ar-BH" sz="2600" dirty="0" smtClean="0">
                <a:latin typeface="Times New Roman" pitchFamily="18" charset="0"/>
                <a:ea typeface="Times New Roman"/>
                <a:cs typeface="Times New Roman" pitchFamily="18" charset="0"/>
              </a:rPr>
              <a:t>الخصيب.</a:t>
            </a:r>
            <a:endParaRPr lang="en-US" sz="2600" dirty="0">
              <a:latin typeface="Times New Roman" pitchFamily="18" charset="0"/>
              <a:ea typeface="Times New Roman"/>
              <a:cs typeface="Times New Roman" pitchFamily="18" charset="0"/>
            </a:endParaRPr>
          </a:p>
          <a:p>
            <a:pPr marL="514350" indent="-514350" algn="r" rtl="1">
              <a:buFont typeface="+mj-lt"/>
              <a:buAutoNum type="arabicPeriod"/>
            </a:pPr>
            <a:r>
              <a:rPr lang="ar-BH" sz="3000" dirty="0">
                <a:latin typeface="Times New Roman" pitchFamily="18" charset="0"/>
                <a:ea typeface="Times New Roman"/>
                <a:cs typeface="Times New Roman" pitchFamily="18" charset="0"/>
              </a:rPr>
              <a:t>سيناريو </a:t>
            </a:r>
            <a:r>
              <a:rPr lang="ar-BH" sz="3000" dirty="0" smtClean="0">
                <a:latin typeface="Times New Roman" pitchFamily="18" charset="0"/>
                <a:ea typeface="Times New Roman"/>
                <a:cs typeface="Times New Roman" pitchFamily="18" charset="0"/>
              </a:rPr>
              <a:t>الواحة.</a:t>
            </a:r>
            <a:endParaRPr lang="en-US" sz="3000" dirty="0">
              <a:latin typeface="Times New Roman" pitchFamily="18" charset="0"/>
              <a:ea typeface="Times New Roman"/>
              <a:cs typeface="Times New Roman" pitchFamily="18" charset="0"/>
            </a:endParaRPr>
          </a:p>
          <a:p>
            <a:pPr marL="514350" indent="-514350" algn="r" rtl="1">
              <a:buFont typeface="+mj-lt"/>
              <a:buAutoNum type="arabicPeriod"/>
            </a:pPr>
            <a:r>
              <a:rPr lang="ar-BH" sz="3000" dirty="0">
                <a:latin typeface="Times New Roman" pitchFamily="18" charset="0"/>
                <a:ea typeface="Times New Roman"/>
                <a:cs typeface="Times New Roman" pitchFamily="18" charset="0"/>
              </a:rPr>
              <a:t>سيناريو العاصفة </a:t>
            </a:r>
            <a:r>
              <a:rPr lang="ar-BH" sz="3000" dirty="0" smtClean="0">
                <a:latin typeface="Times New Roman" pitchFamily="18" charset="0"/>
                <a:ea typeface="Times New Roman"/>
                <a:cs typeface="Times New Roman" pitchFamily="18" charset="0"/>
              </a:rPr>
              <a:t>الرملية.</a:t>
            </a:r>
            <a:endParaRPr lang="en-US" sz="3000" dirty="0">
              <a:latin typeface="Times New Roman" pitchFamily="18" charset="0"/>
              <a:ea typeface="Times New Roman"/>
              <a:cs typeface="Times New Roman" pitchFamily="18" charset="0"/>
            </a:endParaRPr>
          </a:p>
          <a:p>
            <a:pPr algn="r" rtl="1">
              <a:buNone/>
            </a:pPr>
            <a:endParaRPr lang="en-US" dirty="0"/>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5262" y="116632"/>
            <a:ext cx="9033242"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BH"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يبين الشكل أدناه رسم توضيحي لهذه السيناريوهات الثلاثة المحتملة</a:t>
            </a:r>
            <a:endParaRPr lang="ar-SA"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 name="Picture 0" descr="hpqscan0001.jpg"/>
          <p:cNvPicPr/>
          <p:nvPr/>
        </p:nvPicPr>
        <p:blipFill>
          <a:blip r:embed="rId2" cstate="print"/>
          <a:stretch>
            <a:fillRect/>
          </a:stretch>
        </p:blipFill>
        <p:spPr>
          <a:xfrm>
            <a:off x="683568" y="836712"/>
            <a:ext cx="7776864" cy="5688632"/>
          </a:xfrm>
          <a:prstGeom prst="rect">
            <a:avLst/>
          </a:prstGeo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1871700" y="2828836"/>
            <a:ext cx="5400600" cy="1200329"/>
          </a:xfrm>
          <a:prstGeom prst="rect">
            <a:avLst/>
          </a:prstGeom>
          <a:noFill/>
        </p:spPr>
        <p:txBody>
          <a:bodyPr wrap="square" lIns="91440" tIns="45720" rIns="91440" bIns="45720">
            <a:spAutoFit/>
          </a:bodyPr>
          <a:lstStyle/>
          <a:p>
            <a:pPr algn="ctr"/>
            <a:r>
              <a:rPr lang="ar-BH"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a:cs typeface="Times New Roman" pitchFamily="18" charset="0"/>
              </a:rPr>
              <a:t>سيناريو </a:t>
            </a:r>
            <a:r>
              <a:rPr lang="ar-BH"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a:cs typeface="Times New Roman" pitchFamily="18" charset="0"/>
              </a:rPr>
              <a:t>الواحة</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16024"/>
            <a:ext cx="8640960" cy="6381328"/>
          </a:xfrm>
        </p:spPr>
        <p:txBody>
          <a:bodyPr>
            <a:noAutofit/>
          </a:bodyPr>
          <a:lstStyle/>
          <a:p>
            <a:pPr marL="0" indent="-283464" algn="justLow" rtl="1">
              <a:lnSpc>
                <a:spcPct val="210000"/>
              </a:lnSpc>
              <a:spcBef>
                <a:spcPts val="0"/>
              </a:spcBef>
              <a:buClr>
                <a:schemeClr val="accent1"/>
              </a:buClr>
              <a:buSzPct val="80000"/>
              <a:buNone/>
            </a:pPr>
            <a:r>
              <a:rPr lang="ar-BH" sz="2400" dirty="0" smtClean="0">
                <a:latin typeface="Times New Roman" pitchFamily="18" charset="0"/>
                <a:ea typeface="Times New Roman"/>
                <a:cs typeface="Times New Roman" pitchFamily="18" charset="0"/>
              </a:rPr>
              <a:t>سيناريو </a:t>
            </a:r>
            <a:r>
              <a:rPr lang="ar-BH" sz="2400" dirty="0">
                <a:latin typeface="Times New Roman" pitchFamily="18" charset="0"/>
                <a:ea typeface="Times New Roman"/>
                <a:cs typeface="Times New Roman" pitchFamily="18" charset="0"/>
              </a:rPr>
              <a:t>الواحة هو سيناريو الوضع الراهن حيث تجد دول المجلس نفسها وسط بيئة إقليمية تتسم بالصراع الإقليمي وعدم الاستقرار السياسي،  أسعار النفط عند مستويات مناسبة لا تقل عن </a:t>
            </a:r>
            <a:r>
              <a:rPr lang="en-US" sz="2400" dirty="0">
                <a:latin typeface="Times New Roman" pitchFamily="18" charset="0"/>
                <a:ea typeface="Times New Roman"/>
                <a:cs typeface="Times New Roman" pitchFamily="18" charset="0"/>
              </a:rPr>
              <a:t>45</a:t>
            </a:r>
            <a:r>
              <a:rPr lang="ar-BH" sz="2400" dirty="0">
                <a:latin typeface="Times New Roman" pitchFamily="18" charset="0"/>
                <a:ea typeface="Times New Roman"/>
                <a:cs typeface="Times New Roman" pitchFamily="18" charset="0"/>
              </a:rPr>
              <a:t> دولار للبرميل. وضمن هذا السياق، تستطيع دول المجلس أن تحقق إصلاحات اقتصادية هامة تتمثل في تعزيز الشراكة بين القطاعين العام والخاص، والتنويع الاقتصادي، وتحسين </a:t>
            </a:r>
            <a:r>
              <a:rPr lang="ar-BH" sz="2400" dirty="0" err="1">
                <a:latin typeface="Times New Roman" pitchFamily="18" charset="0"/>
                <a:ea typeface="Times New Roman"/>
                <a:cs typeface="Times New Roman" pitchFamily="18" charset="0"/>
              </a:rPr>
              <a:t>الحوكمة</a:t>
            </a:r>
            <a:r>
              <a:rPr lang="ar-BH" sz="2400" dirty="0">
                <a:latin typeface="Times New Roman" pitchFamily="18" charset="0"/>
                <a:ea typeface="Times New Roman"/>
                <a:cs typeface="Times New Roman" pitchFamily="18" charset="0"/>
              </a:rPr>
              <a:t> من خلال مؤسسات فعالة وقوية</a:t>
            </a:r>
            <a:r>
              <a:rPr lang="ar-BH" sz="2400" dirty="0" smtClean="0">
                <a:latin typeface="Times New Roman" pitchFamily="18" charset="0"/>
                <a:ea typeface="Times New Roman"/>
                <a:cs typeface="Times New Roman" pitchFamily="18" charset="0"/>
              </a:rPr>
              <a:t>.</a:t>
            </a:r>
            <a:endParaRPr lang="en-US" sz="2400" dirty="0">
              <a:latin typeface="Times New Roman" pitchFamily="18" charset="0"/>
              <a:ea typeface="Times New Roman"/>
              <a:cs typeface="Times New Roman" pitchFamily="18" charset="0"/>
            </a:endParaRPr>
          </a:p>
          <a:p>
            <a:pPr marL="0" indent="-283464" algn="justLow" rtl="1">
              <a:lnSpc>
                <a:spcPct val="210000"/>
              </a:lnSpc>
              <a:spcBef>
                <a:spcPts val="0"/>
              </a:spcBef>
              <a:buClr>
                <a:schemeClr val="accent1"/>
              </a:buClr>
              <a:buSzPct val="80000"/>
              <a:buNone/>
            </a:pPr>
            <a:r>
              <a:rPr lang="ar-BH" sz="2400" dirty="0">
                <a:latin typeface="Times New Roman" pitchFamily="18" charset="0"/>
                <a:ea typeface="Times New Roman"/>
                <a:cs typeface="Times New Roman" pitchFamily="18" charset="0"/>
              </a:rPr>
              <a:t>كما وستعمل دول المنطقة على الاهتمام بالتعليم والتدريب وإنشاء المؤسسات اللازمة لذلك لسد العجز في فجوة المهارات . كما ستحقق هذه الدول نمواً اقتصادياً </a:t>
            </a:r>
            <a:r>
              <a:rPr lang="ar-BH" sz="2400" dirty="0" err="1">
                <a:latin typeface="Times New Roman" pitchFamily="18" charset="0"/>
                <a:ea typeface="Times New Roman"/>
                <a:cs typeface="Times New Roman" pitchFamily="18" charset="0"/>
              </a:rPr>
              <a:t>حقيقياً</a:t>
            </a:r>
            <a:r>
              <a:rPr lang="ar-BH" sz="2400" dirty="0">
                <a:latin typeface="Times New Roman" pitchFamily="18" charset="0"/>
                <a:ea typeface="Times New Roman"/>
                <a:cs typeface="Times New Roman" pitchFamily="18" charset="0"/>
              </a:rPr>
              <a:t> في حدود </a:t>
            </a:r>
            <a:r>
              <a:rPr lang="en-US" sz="2400" dirty="0">
                <a:latin typeface="Times New Roman" pitchFamily="18" charset="0"/>
                <a:ea typeface="Times New Roman"/>
                <a:cs typeface="Times New Roman" pitchFamily="18" charset="0"/>
              </a:rPr>
              <a:t>5</a:t>
            </a:r>
            <a:r>
              <a:rPr lang="ar-BH" sz="2400" dirty="0">
                <a:latin typeface="Times New Roman" pitchFamily="18" charset="0"/>
                <a:ea typeface="Times New Roman"/>
                <a:cs typeface="Times New Roman" pitchFamily="18" charset="0"/>
              </a:rPr>
              <a:t>% مع الأخذ في الاعتبار أن النفط سيستمر كمصدر رئيسي لدخل ميزانيات الدول.</a:t>
            </a:r>
            <a:endParaRPr lang="en-US" sz="2400" dirty="0">
              <a:latin typeface="Times New Roman" pitchFamily="18" charset="0"/>
              <a:ea typeface="Times New Roman"/>
              <a:cs typeface="Times New Roman" pitchFamily="18" charset="0"/>
            </a:endParaRPr>
          </a:p>
          <a:p>
            <a:pPr algn="r" rtl="1">
              <a:buNone/>
            </a:pPr>
            <a:endParaRPr lang="en-US" sz="2400" dirty="0"/>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1709682" y="2828836"/>
            <a:ext cx="5724636" cy="1200329"/>
          </a:xfrm>
          <a:prstGeom prst="rect">
            <a:avLst/>
          </a:prstGeom>
          <a:noFill/>
        </p:spPr>
        <p:txBody>
          <a:bodyPr wrap="square" lIns="91440" tIns="45720" rIns="91440" bIns="45720">
            <a:spAutoFit/>
          </a:bodyPr>
          <a:lstStyle/>
          <a:p>
            <a:pPr algn="ctr"/>
            <a:r>
              <a:rPr lang="ar-BH"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a:cs typeface="Times New Roman" pitchFamily="18" charset="0"/>
              </a:rPr>
              <a:t>السيناريو الخصيب</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2080</Words>
  <Application>Microsoft Office PowerPoint</Application>
  <PresentationFormat>عرض على الشاشة (3:4)‏</PresentationFormat>
  <Paragraphs>98</Paragraphs>
  <Slides>40</Slides>
  <Notes>0</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المخاطر الاقتصادية: البجعة السوداء: ونظرية الاحتمالات</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uhujhjh</dc:title>
  <dc:creator>Dell</dc:creator>
  <cp:lastModifiedBy>Dell</cp:lastModifiedBy>
  <cp:revision>69</cp:revision>
  <dcterms:created xsi:type="dcterms:W3CDTF">2011-06-12T18:19:06Z</dcterms:created>
  <dcterms:modified xsi:type="dcterms:W3CDTF">2011-06-13T18:58:45Z</dcterms:modified>
</cp:coreProperties>
</file>