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2"/>
    <p:sldMasterId id="2147483676" r:id="rId3"/>
  </p:sldMasterIdLst>
  <p:notesMasterIdLst>
    <p:notesMasterId r:id="rId28"/>
  </p:notesMasterIdLst>
  <p:handoutMasterIdLst>
    <p:handoutMasterId r:id="rId29"/>
  </p:handoutMasterIdLst>
  <p:sldIdLst>
    <p:sldId id="257" r:id="rId4"/>
    <p:sldId id="268" r:id="rId5"/>
    <p:sldId id="270" r:id="rId6"/>
    <p:sldId id="271" r:id="rId7"/>
    <p:sldId id="280" r:id="rId8"/>
    <p:sldId id="281" r:id="rId9"/>
    <p:sldId id="282" r:id="rId10"/>
    <p:sldId id="272" r:id="rId11"/>
    <p:sldId id="273" r:id="rId12"/>
    <p:sldId id="274" r:id="rId13"/>
    <p:sldId id="275" r:id="rId14"/>
    <p:sldId id="279" r:id="rId15"/>
    <p:sldId id="276" r:id="rId16"/>
    <p:sldId id="288" r:id="rId17"/>
    <p:sldId id="283" r:id="rId18"/>
    <p:sldId id="277" r:id="rId19"/>
    <p:sldId id="278" r:id="rId20"/>
    <p:sldId id="289" r:id="rId21"/>
    <p:sldId id="269" r:id="rId22"/>
    <p:sldId id="284" r:id="rId23"/>
    <p:sldId id="285" r:id="rId24"/>
    <p:sldId id="291" r:id="rId25"/>
    <p:sldId id="286" r:id="rId26"/>
    <p:sldId id="287"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EE1"/>
    <a:srgbClr val="FFFEC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3" autoAdjust="0"/>
    <p:restoredTop sz="94660"/>
  </p:normalViewPr>
  <p:slideViewPr>
    <p:cSldViewPr>
      <p:cViewPr varScale="1">
        <p:scale>
          <a:sx n="79" d="100"/>
          <a:sy n="79" d="100"/>
        </p:scale>
        <p:origin x="-96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7F700C2-980F-477A-B2B1-4D5AC4353F26}" type="datetimeFigureOut">
              <a:rPr lang="en-US"/>
              <a:pPr>
                <a:defRPr/>
              </a:pPr>
              <a:t>12/21/2011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B6059AD-9F9E-4ECD-A87E-482003F7AAFA}"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6383849-565E-4B9F-934A-92FC79D4EB63}" type="datetimeFigureOut">
              <a:rPr lang="en-US"/>
              <a:pPr>
                <a:defRPr/>
              </a:pPr>
              <a:t>12/21/2011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DCCB3D9-6EEB-4F0E-8D0E-7375681F8D41}"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ar-BH"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ar-BH"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B72EB42-8324-4B0F-AED8-71C80026BDD8}" type="datetime8">
              <a:rPr lang="en-US"/>
              <a:pPr fontAlgn="base">
                <a:spcBef>
                  <a:spcPct val="0"/>
                </a:spcBef>
                <a:spcAft>
                  <a:spcPct val="0"/>
                </a:spcAft>
              </a:pPr>
              <a:t>12/21/2011 11:40 PM</a:t>
            </a:fld>
            <a:endParaRPr lang="en-US"/>
          </a:p>
        </p:txBody>
      </p:sp>
      <p:sp>
        <p:nvSpPr>
          <p:cNvPr id="28678" name="Footer Placeholder 5"/>
          <p:cNvSpPr>
            <a:spLocks noGrp="1"/>
          </p:cNvSpPr>
          <p:nvPr>
            <p:ph type="ftr" sz="quarter" idx="4"/>
          </p:nvPr>
        </p:nvSpPr>
        <p:spPr bwMode="auto">
          <a:xfrm>
            <a:off x="0" y="8685213"/>
            <a:ext cx="6172200" cy="457200"/>
          </a:xfr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z="500" smtClean="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pPr>
            <a:r>
              <a:rPr lang="en-US" sz="50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rPr>
            </a:br>
            <a:r>
              <a:rPr lang="en-US" sz="500" smtClean="0">
                <a:solidFill>
                  <a:srgbClr val="000000"/>
                </a:solidFill>
              </a:rPr>
              <a:t>MICROSOFT MAKES NO WARRANTIES, EXPRESS, IMPLIED OR STATUTORY, AS TO THE INFORMATION IN THIS PRESENTATION.</a:t>
            </a:r>
          </a:p>
          <a:p>
            <a:pPr fontAlgn="base">
              <a:spcBef>
                <a:spcPct val="0"/>
              </a:spcBef>
              <a:spcAft>
                <a:spcPct val="0"/>
              </a:spcAft>
            </a:pPr>
            <a:endParaRPr lang="en-US" sz="5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B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3622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smtClean="0"/>
              <a:t>Click to edit Master text styles</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1351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spd="med">
    <p:fade/>
  </p:transition>
  <p:hf hdr="0" ftr="0" dt="0"/>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fontAlgn="base">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fontAlgn="base">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fontAlgn="base">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cstate="print"/>
          <a:srcRect b="10452"/>
          <a:stretch>
            <a:fillRect/>
          </a:stretch>
        </p:blipFill>
        <p:spPr bwMode="auto">
          <a:xfrm>
            <a:off x="0" y="1300163"/>
            <a:ext cx="9144000" cy="5557837"/>
          </a:xfrm>
          <a:prstGeom prst="rect">
            <a:avLst/>
          </a:prstGeom>
          <a:noFill/>
          <a:ln w="9525">
            <a:noFill/>
            <a:miter lim="800000"/>
            <a:headEnd/>
            <a:tailEnd/>
          </a:ln>
        </p:spPr>
      </p:pic>
      <p:sp>
        <p:nvSpPr>
          <p:cNvPr id="2" name="Title Placeholder 1"/>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722313" y="1905000"/>
            <a:ext cx="8040687"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89" r:id="rId1"/>
  </p:sldLayoutIdLst>
  <p:transition spd="med">
    <p:fade/>
  </p:transition>
  <p:hf hdr="0" ftr="0" dt="0"/>
  <p:txStyles>
    <p:titleStyle>
      <a:lvl1pPr algn="l" defTabSz="912813" rtl="0" fontAlgn="base">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4869" y="1828800"/>
            <a:ext cx="7980070" cy="923330"/>
          </a:xfrm>
          <a:prstGeom prst="rect">
            <a:avLst/>
          </a:prstGeom>
          <a:noFill/>
        </p:spPr>
        <p:txBody>
          <a:bodyPr wrap="none">
            <a:spAutoFit/>
          </a:bodyPr>
          <a:lstStyle/>
          <a:p>
            <a:pPr algn="ctr" fontAlgn="auto">
              <a:spcBef>
                <a:spcPts val="0"/>
              </a:spcBef>
              <a:spcAft>
                <a:spcPts val="0"/>
              </a:spcAft>
              <a:defRPr/>
            </a:pPr>
            <a:r>
              <a:rPr lang="ar-BH" sz="5400" dirty="0">
                <a:ln w="19050" cmpd="sng">
                  <a:solidFill>
                    <a:srgbClr val="FFFFFF"/>
                  </a:solidFill>
                  <a:prstDash val="solid"/>
                </a:ln>
                <a:solidFill>
                  <a:srgbClr val="FFFEE1"/>
                </a:solidFill>
                <a:effectLst>
                  <a:glow rad="228600">
                    <a:srgbClr val="FFFF00">
                      <a:alpha val="40000"/>
                    </a:srgbClr>
                  </a:glow>
                  <a:outerShdw blurRad="63500" dir="3600000" algn="tl" rotWithShape="0">
                    <a:srgbClr val="000000">
                      <a:alpha val="70000"/>
                    </a:srgbClr>
                  </a:outerShdw>
                </a:effectLst>
                <a:latin typeface="+mn-lt"/>
                <a:cs typeface="PT Bold Heading" pitchFamily="2" charset="-78"/>
              </a:rPr>
              <a:t>الأزمة المالية العالمية وتداعياتها</a:t>
            </a:r>
            <a:endParaRPr lang="en-US" sz="5400" dirty="0">
              <a:ln w="19050" cmpd="sng">
                <a:solidFill>
                  <a:srgbClr val="FFFFFF"/>
                </a:solidFill>
                <a:prstDash val="solid"/>
              </a:ln>
              <a:solidFill>
                <a:srgbClr val="FFFEE1"/>
              </a:solidFill>
              <a:effectLst>
                <a:glow rad="228600">
                  <a:srgbClr val="FFFF00">
                    <a:alpha val="40000"/>
                  </a:srgbClr>
                </a:glow>
                <a:outerShdw blurRad="63500" dir="3600000" algn="tl" rotWithShape="0">
                  <a:srgbClr val="000000">
                    <a:alpha val="70000"/>
                  </a:srgbClr>
                </a:outerShdw>
              </a:effectLst>
              <a:latin typeface="+mn-lt"/>
              <a:cs typeface="PT Bold Heading" pitchFamily="2" charset="-78"/>
            </a:endParaRPr>
          </a:p>
        </p:txBody>
      </p:sp>
      <p:sp>
        <p:nvSpPr>
          <p:cNvPr id="8" name="Rectangle 7"/>
          <p:cNvSpPr/>
          <p:nvPr/>
        </p:nvSpPr>
        <p:spPr>
          <a:xfrm>
            <a:off x="1807047" y="4038600"/>
            <a:ext cx="5227713" cy="17543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BH" sz="3600" b="1" spc="50" dirty="0">
                <a:ln w="3175"/>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effectLst>
                <a:latin typeface="+mn-lt"/>
                <a:cs typeface="Akhbar MT" pitchFamily="2" charset="-78"/>
              </a:rPr>
              <a:t>الدكتور </a:t>
            </a:r>
            <a:r>
              <a:rPr lang="ar-BH" sz="3600" b="1" spc="50" dirty="0" err="1">
                <a:ln w="3175"/>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effectLst>
                <a:latin typeface="+mn-lt"/>
                <a:cs typeface="Akhbar MT" pitchFamily="2" charset="-78"/>
              </a:rPr>
              <a:t>عبدالله</a:t>
            </a:r>
            <a:r>
              <a:rPr lang="ar-BH" sz="3600" b="1" spc="50" dirty="0">
                <a:ln w="3175"/>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effectLst>
                <a:latin typeface="+mn-lt"/>
                <a:cs typeface="Akhbar MT" pitchFamily="2" charset="-78"/>
              </a:rPr>
              <a:t> محمد الصادق</a:t>
            </a:r>
          </a:p>
          <a:p>
            <a:pPr algn="ctr" fontAlgn="auto">
              <a:spcBef>
                <a:spcPts val="0"/>
              </a:spcBef>
              <a:spcAft>
                <a:spcPts val="0"/>
              </a:spcAft>
              <a:defRPr/>
            </a:pPr>
            <a:r>
              <a:rPr lang="ar-BH" sz="3600" b="1" spc="50" dirty="0">
                <a:ln w="3175"/>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effectLst>
                <a:latin typeface="+mn-lt"/>
                <a:cs typeface="Akhbar MT" pitchFamily="2" charset="-78"/>
              </a:rPr>
              <a:t>رئيس وحدة دراسات المال والأعمال</a:t>
            </a:r>
          </a:p>
          <a:p>
            <a:pPr algn="ctr" fontAlgn="auto">
              <a:spcBef>
                <a:spcPts val="0"/>
              </a:spcBef>
              <a:spcAft>
                <a:spcPts val="0"/>
              </a:spcAft>
              <a:defRPr/>
            </a:pPr>
            <a:r>
              <a:rPr lang="ar-BH" sz="3600" b="1" spc="50" dirty="0">
                <a:ln w="3175"/>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effectLst>
                <a:latin typeface="+mn-lt"/>
                <a:cs typeface="Akhbar MT" pitchFamily="2" charset="-78"/>
              </a:rPr>
              <a:t>عمادة البحث العلمي – جامعة البحرين</a:t>
            </a:r>
            <a:endParaRPr lang="en-US" sz="3600" b="1" spc="50" dirty="0">
              <a:ln w="3175"/>
              <a:gradFill>
                <a:gsLst>
                  <a:gs pos="25000">
                    <a:schemeClr val="accent2">
                      <a:satMod val="155000"/>
                    </a:schemeClr>
                  </a:gs>
                  <a:gs pos="100000">
                    <a:schemeClr val="accent2">
                      <a:shade val="45000"/>
                      <a:satMod val="165000"/>
                    </a:schemeClr>
                  </a:gs>
                </a:gsLst>
                <a:lin ang="5400000"/>
              </a:gradFill>
              <a:effectLst>
                <a:glow rad="139700">
                  <a:schemeClr val="accent1">
                    <a:satMod val="175000"/>
                    <a:alpha val="40000"/>
                  </a:schemeClr>
                </a:glow>
              </a:effectLst>
              <a:latin typeface="+mn-lt"/>
              <a:cs typeface="Akhbar MT" pitchFamily="2" charset="-78"/>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609600"/>
            <a:ext cx="8534400" cy="563231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fontAlgn="auto">
              <a:spcBef>
                <a:spcPts val="0"/>
              </a:spcBef>
              <a:spcAft>
                <a:spcPts val="0"/>
              </a:spcAft>
              <a:defRPr/>
            </a:pPr>
            <a:r>
              <a:rPr lang="ar-BH" sz="3600" dirty="0">
                <a:latin typeface="+mn-lt"/>
                <a:cs typeface="+mn-cs"/>
              </a:rPr>
              <a:t>ولكن عندما تزايد العرض على الطلب. وتراجعت الثقة في استمرار ارتفاع الأسعار ، و أصبح الاقتراض صعباً. وأصبح الحال مثل النار التي تحتاج إلى مزيد من الأوكسجين حتى تستمر، فإن الفقاعة كانت تحتاج إلى مزيد من الديون،  والتسهيلات الائتمانية، وزيادة عرض النقود. ولكن عندما توقف كل هذا، بدأت البنوك باستدعاء المقترضين لوضع مزيداً من النقود أو الضمانات للتعويض عن تراجع أسعار العقار </a:t>
            </a:r>
            <a:r>
              <a:rPr lang="en-US" sz="3600" dirty="0">
                <a:latin typeface="+mn-lt"/>
                <a:cs typeface="+mn-cs"/>
              </a:rPr>
              <a:t>(Margin Call)</a:t>
            </a:r>
            <a:r>
              <a:rPr lang="ar-BH" sz="3600" dirty="0">
                <a:latin typeface="+mn-lt"/>
                <a:cs typeface="+mn-cs"/>
              </a:rPr>
              <a:t>. مما اضطر بعض المقترضين إلى بيع عقاراتهم بأسعار منخفضة جداً </a:t>
            </a:r>
            <a:r>
              <a:rPr lang="en-US" sz="3600" dirty="0">
                <a:latin typeface="+mn-lt"/>
                <a:cs typeface="+mn-cs"/>
              </a:rPr>
              <a:t>(Fire -  Sale)</a:t>
            </a:r>
            <a:r>
              <a:rPr lang="ar-BH" sz="3600" dirty="0">
                <a:latin typeface="+mn-lt"/>
                <a:cs typeface="+mn-cs"/>
              </a:rPr>
              <a:t>.</a:t>
            </a:r>
          </a:p>
        </p:txBody>
      </p:sp>
      <p:sp>
        <p:nvSpPr>
          <p:cNvPr id="12291"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D0041FC2-6E5B-406E-B64B-BD29A994E62C}" type="slidenum">
              <a:rPr lang="en-US">
                <a:latin typeface="Calibri" pitchFamily="34" charset="0"/>
              </a:rPr>
              <a:pPr/>
              <a:t>10</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06482"/>
            <a:ext cx="8534400" cy="39703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fontAlgn="auto">
              <a:spcBef>
                <a:spcPts val="0"/>
              </a:spcBef>
              <a:spcAft>
                <a:spcPts val="0"/>
              </a:spcAft>
              <a:defRPr/>
            </a:pPr>
            <a:r>
              <a:rPr lang="ar-BH" sz="3600" dirty="0">
                <a:latin typeface="+mn-lt"/>
                <a:cs typeface="+mn-cs"/>
              </a:rPr>
              <a:t>وعليه، أدى هذا الوضع إلى خلق حالة الفزع </a:t>
            </a:r>
            <a:r>
              <a:rPr lang="en-US" sz="3600" dirty="0">
                <a:latin typeface="+mn-lt"/>
                <a:cs typeface="+mn-cs"/>
              </a:rPr>
              <a:t>Panic</a:t>
            </a:r>
            <a:r>
              <a:rPr lang="ar-BH" sz="3600" dirty="0">
                <a:latin typeface="+mn-lt"/>
                <a:cs typeface="+mn-cs"/>
              </a:rPr>
              <a:t> وهو الخوف المفاجئ بدون سبب والتحول السريع من الأصول الأقل سيولة إلى الأصول الأكثر سيولة.</a:t>
            </a:r>
          </a:p>
          <a:p>
            <a:pPr algn="just" rtl="1" fontAlgn="auto">
              <a:spcBef>
                <a:spcPts val="0"/>
              </a:spcBef>
              <a:spcAft>
                <a:spcPts val="0"/>
              </a:spcAft>
              <a:defRPr/>
            </a:pPr>
            <a:endParaRPr lang="ar-BH" sz="3600" dirty="0">
              <a:latin typeface="+mn-lt"/>
              <a:cs typeface="+mn-cs"/>
            </a:endParaRPr>
          </a:p>
          <a:p>
            <a:pPr algn="just" rtl="1" fontAlgn="auto">
              <a:spcBef>
                <a:spcPts val="0"/>
              </a:spcBef>
              <a:spcAft>
                <a:spcPts val="0"/>
              </a:spcAft>
              <a:defRPr/>
            </a:pPr>
            <a:r>
              <a:rPr lang="ar-BH" sz="3600" dirty="0">
                <a:latin typeface="+mn-lt"/>
                <a:cs typeface="+mn-cs"/>
              </a:rPr>
              <a:t>وهكذا حدثت أزمة الائتمان </a:t>
            </a:r>
            <a:r>
              <a:rPr lang="en-US" sz="3600" dirty="0">
                <a:latin typeface="+mn-lt"/>
                <a:cs typeface="+mn-cs"/>
              </a:rPr>
              <a:t>(Credit Crisis)</a:t>
            </a:r>
            <a:r>
              <a:rPr lang="ar-BH" sz="3600" dirty="0">
                <a:latin typeface="+mn-lt"/>
                <a:cs typeface="+mn-cs"/>
              </a:rPr>
              <a:t> ويصور الشكل التالي تطور أسعار العقار في الولايات المتحدة الأمريكية.</a:t>
            </a:r>
            <a:endParaRPr lang="ar-BH" sz="3600" dirty="0">
              <a:latin typeface="+mn-lt"/>
              <a:cs typeface="+mn-cs"/>
            </a:endParaRPr>
          </a:p>
        </p:txBody>
      </p:sp>
      <p:sp>
        <p:nvSpPr>
          <p:cNvPr id="13315"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4E9CBD6A-3475-4C5F-9942-A2D93A772094}" type="slidenum">
              <a:rPr lang="en-US">
                <a:latin typeface="Calibri" pitchFamily="34" charset="0"/>
              </a:rPr>
              <a:pPr/>
              <a:t>11</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jpg"/>
          <p:cNvPicPr>
            <a:picLocks noChangeAspect="1"/>
          </p:cNvPicPr>
          <p:nvPr/>
        </p:nvPicPr>
        <p:blipFill>
          <a:blip r:embed="rId3" cstate="print"/>
          <a:srcRect l="9016" t="5986" r="9016"/>
          <a:stretch>
            <a:fillRect/>
          </a:stretch>
        </p:blipFill>
        <p:spPr>
          <a:xfrm>
            <a:off x="1315092" y="457200"/>
            <a:ext cx="6152508" cy="5475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339" name="TextBox 3"/>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288C796D-2A10-4E98-A08D-3870AA23EC71}" type="slidenum">
              <a:rPr lang="en-US">
                <a:latin typeface="Calibri" pitchFamily="34" charset="0"/>
              </a:rPr>
              <a:pPr/>
              <a:t>12</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211282"/>
            <a:ext cx="8534400" cy="39703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fontAlgn="auto">
              <a:spcBef>
                <a:spcPts val="0"/>
              </a:spcBef>
              <a:spcAft>
                <a:spcPts val="0"/>
              </a:spcAft>
              <a:defRPr/>
            </a:pPr>
            <a:r>
              <a:rPr lang="ar-BH" sz="3600" dirty="0">
                <a:latin typeface="+mn-lt"/>
                <a:cs typeface="+mn-cs"/>
              </a:rPr>
              <a:t>وكان يمكن </a:t>
            </a:r>
            <a:r>
              <a:rPr lang="ar-BH" sz="3600" dirty="0" err="1">
                <a:latin typeface="+mn-lt"/>
                <a:cs typeface="+mn-cs"/>
              </a:rPr>
              <a:t>ان</a:t>
            </a:r>
            <a:r>
              <a:rPr lang="ar-BH" sz="3600" dirty="0">
                <a:latin typeface="+mn-lt"/>
                <a:cs typeface="+mn-cs"/>
              </a:rPr>
              <a:t> يبقى الأمر عند هذا الحد، </a:t>
            </a:r>
            <a:r>
              <a:rPr lang="ar-BH" sz="3600" dirty="0" err="1">
                <a:latin typeface="+mn-lt"/>
                <a:cs typeface="+mn-cs"/>
              </a:rPr>
              <a:t>اي</a:t>
            </a:r>
            <a:r>
              <a:rPr lang="ar-BH" sz="3600" dirty="0">
                <a:latin typeface="+mn-lt"/>
                <a:cs typeface="+mn-cs"/>
              </a:rPr>
              <a:t> أزمة ائتمان. ولكن ما حدث هو </a:t>
            </a:r>
            <a:r>
              <a:rPr lang="ar-BH" sz="3600" dirty="0" err="1">
                <a:latin typeface="+mn-lt"/>
                <a:cs typeface="+mn-cs"/>
              </a:rPr>
              <a:t>ان</a:t>
            </a:r>
            <a:r>
              <a:rPr lang="ar-BH" sz="3600" dirty="0">
                <a:latin typeface="+mn-lt"/>
                <a:cs typeface="+mn-cs"/>
              </a:rPr>
              <a:t> أزمة الائتمان تطورت إلى أزمة مالية طالت النظام المالي العالمي.</a:t>
            </a:r>
          </a:p>
          <a:p>
            <a:pPr algn="just" rtl="1" fontAlgn="auto">
              <a:spcBef>
                <a:spcPts val="0"/>
              </a:spcBef>
              <a:spcAft>
                <a:spcPts val="0"/>
              </a:spcAft>
              <a:defRPr/>
            </a:pPr>
            <a:endParaRPr lang="ar-BH" sz="3600" dirty="0">
              <a:latin typeface="+mn-lt"/>
              <a:cs typeface="+mn-cs"/>
            </a:endParaRPr>
          </a:p>
          <a:p>
            <a:pPr algn="just" rtl="1" fontAlgn="auto">
              <a:spcBef>
                <a:spcPts val="0"/>
              </a:spcBef>
              <a:spcAft>
                <a:spcPts val="0"/>
              </a:spcAft>
              <a:defRPr/>
            </a:pPr>
            <a:r>
              <a:rPr lang="ar-BH" sz="3600" dirty="0">
                <a:latin typeface="+mn-lt"/>
                <a:cs typeface="+mn-cs"/>
              </a:rPr>
              <a:t>ويرجع سبب هذا الأمر، في الواقع، </a:t>
            </a:r>
            <a:r>
              <a:rPr lang="ar-BH" sz="3600" dirty="0" err="1">
                <a:latin typeface="+mn-lt"/>
                <a:cs typeface="+mn-cs"/>
              </a:rPr>
              <a:t>الى</a:t>
            </a:r>
            <a:r>
              <a:rPr lang="ar-BH" sz="3600" dirty="0">
                <a:latin typeface="+mn-lt"/>
                <a:cs typeface="+mn-cs"/>
              </a:rPr>
              <a:t> التطور </a:t>
            </a:r>
            <a:r>
              <a:rPr lang="ar-BH" sz="3600" dirty="0" err="1">
                <a:latin typeface="+mn-lt"/>
                <a:cs typeface="+mn-cs"/>
              </a:rPr>
              <a:t>الابتكاري</a:t>
            </a:r>
            <a:r>
              <a:rPr lang="ar-BH" sz="3600" dirty="0">
                <a:latin typeface="+mn-lt"/>
                <a:cs typeface="+mn-cs"/>
              </a:rPr>
              <a:t> الذي صاحب </a:t>
            </a:r>
            <a:r>
              <a:rPr lang="ar-BH" sz="3600" dirty="0" err="1">
                <a:latin typeface="+mn-lt"/>
                <a:cs typeface="+mn-cs"/>
              </a:rPr>
              <a:t>الرهون</a:t>
            </a:r>
            <a:r>
              <a:rPr lang="ar-BH" sz="3600" dirty="0">
                <a:latin typeface="+mn-lt"/>
                <a:cs typeface="+mn-cs"/>
              </a:rPr>
              <a:t> العقارية، حيث ثم تحويلها إلى ما يطلق عليه بسندات </a:t>
            </a:r>
            <a:r>
              <a:rPr lang="ar-BH" sz="3600" dirty="0" err="1">
                <a:latin typeface="+mn-lt"/>
                <a:cs typeface="+mn-cs"/>
              </a:rPr>
              <a:t>الرهون</a:t>
            </a:r>
            <a:r>
              <a:rPr lang="ar-BH" sz="3600" dirty="0">
                <a:latin typeface="+mn-lt"/>
                <a:cs typeface="+mn-cs"/>
              </a:rPr>
              <a:t> العقارية.</a:t>
            </a:r>
            <a:endParaRPr lang="ar-BH" sz="3600" dirty="0">
              <a:latin typeface="+mn-lt"/>
              <a:cs typeface="+mn-cs"/>
            </a:endParaRPr>
          </a:p>
        </p:txBody>
      </p:sp>
      <p:sp>
        <p:nvSpPr>
          <p:cNvPr id="15363"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38C0D65F-553C-40A9-802C-E5FD8364E1FF}" type="slidenum">
              <a:rPr lang="en-US">
                <a:latin typeface="Calibri" pitchFamily="34" charset="0"/>
              </a:rPr>
              <a:pPr/>
              <a:t>13</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66800" y="1219200"/>
          <a:ext cx="6705600" cy="4843897"/>
        </p:xfrm>
        <a:graphic>
          <a:graphicData uri="http://schemas.openxmlformats.org/drawingml/2006/table">
            <a:tbl>
              <a:tblPr firstRow="1" bandRow="1">
                <a:tableStyleId>{5C22544A-7EE6-4342-B048-85BDC9FD1C3A}</a:tableStyleId>
              </a:tblPr>
              <a:tblGrid>
                <a:gridCol w="3550024"/>
                <a:gridCol w="1577788"/>
                <a:gridCol w="1577788"/>
              </a:tblGrid>
              <a:tr h="609600">
                <a:tc>
                  <a:txBody>
                    <a:bodyPr/>
                    <a:lstStyle/>
                    <a:p>
                      <a:endParaRPr lang="en-US" b="1" dirty="0">
                        <a:latin typeface="Arial Black" pitchFamily="34" charset="0"/>
                      </a:endParaRPr>
                    </a:p>
                  </a:txBody>
                  <a:tcPr/>
                </a:tc>
                <a:tc gridSpan="2">
                  <a:txBody>
                    <a:bodyPr/>
                    <a:lstStyle/>
                    <a:p>
                      <a:pPr marL="342900" indent="-342900" algn="ctr">
                        <a:buAutoNum type="arabicPlain" startAt="2009"/>
                      </a:pPr>
                      <a:r>
                        <a:rPr lang="en-US" sz="1600" b="1" dirty="0" smtClean="0">
                          <a:latin typeface="Arial Black" pitchFamily="34" charset="0"/>
                        </a:rPr>
                        <a:t>                  Change</a:t>
                      </a:r>
                    </a:p>
                    <a:p>
                      <a:pPr marL="342900" indent="-342900" algn="ctr">
                        <a:buFontTx/>
                        <a:buNone/>
                      </a:pPr>
                      <a:r>
                        <a:rPr lang="en-US" sz="1600" b="1" baseline="0" dirty="0" smtClean="0">
                          <a:latin typeface="Arial Black" pitchFamily="34" charset="0"/>
                        </a:rPr>
                        <a:t>                        from 2008</a:t>
                      </a:r>
                      <a:endParaRPr lang="en-US" sz="1600" b="1" dirty="0">
                        <a:latin typeface="Arial Black" pitchFamily="34" charset="0"/>
                      </a:endParaRPr>
                    </a:p>
                  </a:txBody>
                  <a:tcPr/>
                </a:tc>
                <a:tc hMerge="1">
                  <a:txBody>
                    <a:bodyPr/>
                    <a:lstStyle/>
                    <a:p>
                      <a:endParaRPr lang="en-US" dirty="0"/>
                    </a:p>
                  </a:txBody>
                  <a:tcPr/>
                </a:tc>
              </a:tr>
              <a:tr h="545166">
                <a:tc>
                  <a:txBody>
                    <a:bodyPr/>
                    <a:lstStyle/>
                    <a:p>
                      <a:r>
                        <a:rPr lang="en-US" b="1" dirty="0" smtClean="0">
                          <a:latin typeface="Arial Black" pitchFamily="34" charset="0"/>
                        </a:rPr>
                        <a:t>GCC</a:t>
                      </a:r>
                      <a:endParaRPr lang="en-US" b="1" dirty="0">
                        <a:latin typeface="Arial Black" pitchFamily="34" charset="0"/>
                      </a:endParaRPr>
                    </a:p>
                  </a:txBody>
                  <a:tcPr/>
                </a:tc>
                <a:tc>
                  <a:txBody>
                    <a:bodyPr/>
                    <a:lstStyle/>
                    <a:p>
                      <a:pPr algn="ctr"/>
                      <a:r>
                        <a:rPr lang="en-US" b="1" dirty="0" smtClean="0">
                          <a:latin typeface="Arial Black" pitchFamily="34" charset="0"/>
                        </a:rPr>
                        <a:t>0.7</a:t>
                      </a:r>
                      <a:endParaRPr lang="en-US" b="1" dirty="0">
                        <a:latin typeface="Arial Black" pitchFamily="34" charset="0"/>
                      </a:endParaRPr>
                    </a:p>
                  </a:txBody>
                  <a:tcPr/>
                </a:tc>
                <a:tc>
                  <a:txBody>
                    <a:bodyPr/>
                    <a:lstStyle/>
                    <a:p>
                      <a:pPr algn="ctr"/>
                      <a:r>
                        <a:rPr lang="en-US" b="1" dirty="0" smtClean="0">
                          <a:latin typeface="Arial Black" pitchFamily="34" charset="0"/>
                        </a:rPr>
                        <a:t>-5.7</a:t>
                      </a:r>
                      <a:endParaRPr lang="en-US" b="1" dirty="0">
                        <a:latin typeface="Arial Black" pitchFamily="34" charset="0"/>
                      </a:endParaRPr>
                    </a:p>
                  </a:txBody>
                  <a:tcPr/>
                </a:tc>
              </a:tr>
              <a:tr h="524644">
                <a:tc>
                  <a:txBody>
                    <a:bodyPr/>
                    <a:lstStyle/>
                    <a:p>
                      <a:r>
                        <a:rPr lang="en-US" b="1" dirty="0" smtClean="0">
                          <a:latin typeface="Arial Black" pitchFamily="34" charset="0"/>
                        </a:rPr>
                        <a:t>Bahrain</a:t>
                      </a:r>
                      <a:endParaRPr lang="en-US" b="1" dirty="0">
                        <a:latin typeface="Arial Black" pitchFamily="34" charset="0"/>
                      </a:endParaRPr>
                    </a:p>
                  </a:txBody>
                  <a:tcPr/>
                </a:tc>
                <a:tc>
                  <a:txBody>
                    <a:bodyPr/>
                    <a:lstStyle/>
                    <a:p>
                      <a:pPr algn="ctr"/>
                      <a:r>
                        <a:rPr lang="en-US" b="1" dirty="0" smtClean="0">
                          <a:latin typeface="Arial Black" pitchFamily="34" charset="0"/>
                        </a:rPr>
                        <a:t>3.0</a:t>
                      </a:r>
                      <a:endParaRPr lang="en-US" b="1" dirty="0">
                        <a:latin typeface="Arial Black" pitchFamily="34" charset="0"/>
                      </a:endParaRPr>
                    </a:p>
                  </a:txBody>
                  <a:tcPr/>
                </a:tc>
                <a:tc>
                  <a:txBody>
                    <a:bodyPr/>
                    <a:lstStyle/>
                    <a:p>
                      <a:pPr algn="ctr"/>
                      <a:r>
                        <a:rPr lang="en-US" b="1" dirty="0" smtClean="0">
                          <a:latin typeface="Arial Black" pitchFamily="34" charset="0"/>
                        </a:rPr>
                        <a:t>-3.1</a:t>
                      </a:r>
                      <a:endParaRPr lang="en-US" b="1" dirty="0">
                        <a:latin typeface="Arial Black" pitchFamily="34" charset="0"/>
                      </a:endParaRPr>
                    </a:p>
                  </a:txBody>
                  <a:tcPr/>
                </a:tc>
              </a:tr>
              <a:tr h="524644">
                <a:tc>
                  <a:txBody>
                    <a:bodyPr/>
                    <a:lstStyle/>
                    <a:p>
                      <a:r>
                        <a:rPr lang="en-US" b="1" dirty="0" smtClean="0">
                          <a:latin typeface="Arial Black" pitchFamily="34" charset="0"/>
                        </a:rPr>
                        <a:t>Kuwait</a:t>
                      </a:r>
                      <a:endParaRPr lang="en-US" b="1" dirty="0">
                        <a:latin typeface="Arial Black" pitchFamily="34" charset="0"/>
                      </a:endParaRPr>
                    </a:p>
                  </a:txBody>
                  <a:tcPr/>
                </a:tc>
                <a:tc>
                  <a:txBody>
                    <a:bodyPr/>
                    <a:lstStyle/>
                    <a:p>
                      <a:pPr algn="ctr"/>
                      <a:r>
                        <a:rPr lang="en-US" b="1" dirty="0" smtClean="0">
                          <a:latin typeface="Arial Black" pitchFamily="34" charset="0"/>
                        </a:rPr>
                        <a:t>-1.6</a:t>
                      </a:r>
                      <a:endParaRPr lang="en-US" b="1" dirty="0">
                        <a:latin typeface="Arial Black" pitchFamily="34" charset="0"/>
                      </a:endParaRPr>
                    </a:p>
                  </a:txBody>
                  <a:tcPr/>
                </a:tc>
                <a:tc>
                  <a:txBody>
                    <a:bodyPr/>
                    <a:lstStyle/>
                    <a:p>
                      <a:pPr algn="ctr"/>
                      <a:r>
                        <a:rPr lang="en-US" b="1" dirty="0" smtClean="0">
                          <a:latin typeface="Arial Black" pitchFamily="34" charset="0"/>
                        </a:rPr>
                        <a:t>-7.9</a:t>
                      </a:r>
                      <a:endParaRPr lang="en-US" b="1" dirty="0">
                        <a:latin typeface="Arial Black" pitchFamily="34" charset="0"/>
                      </a:endParaRPr>
                    </a:p>
                  </a:txBody>
                  <a:tcPr/>
                </a:tc>
              </a:tr>
              <a:tr h="524891">
                <a:tc>
                  <a:txBody>
                    <a:bodyPr/>
                    <a:lstStyle/>
                    <a:p>
                      <a:r>
                        <a:rPr lang="en-US" b="1" dirty="0" smtClean="0">
                          <a:latin typeface="Arial Black" pitchFamily="34" charset="0"/>
                        </a:rPr>
                        <a:t>Oman</a:t>
                      </a:r>
                      <a:endParaRPr lang="en-US" b="1" dirty="0">
                        <a:latin typeface="Arial Black" pitchFamily="34" charset="0"/>
                      </a:endParaRPr>
                    </a:p>
                  </a:txBody>
                  <a:tcPr/>
                </a:tc>
                <a:tc>
                  <a:txBody>
                    <a:bodyPr/>
                    <a:lstStyle/>
                    <a:p>
                      <a:pPr algn="ctr"/>
                      <a:r>
                        <a:rPr lang="en-US" b="1" dirty="0" smtClean="0">
                          <a:latin typeface="Arial Black" pitchFamily="34" charset="0"/>
                        </a:rPr>
                        <a:t>4.1</a:t>
                      </a:r>
                      <a:endParaRPr lang="en-US" b="1" dirty="0">
                        <a:latin typeface="Arial Black" pitchFamily="34" charset="0"/>
                      </a:endParaRPr>
                    </a:p>
                  </a:txBody>
                  <a:tcPr/>
                </a:tc>
                <a:tc>
                  <a:txBody>
                    <a:bodyPr/>
                    <a:lstStyle/>
                    <a:p>
                      <a:pPr algn="ctr"/>
                      <a:r>
                        <a:rPr lang="en-US" b="1" dirty="0" smtClean="0">
                          <a:latin typeface="Arial Black" pitchFamily="34" charset="0"/>
                        </a:rPr>
                        <a:t>-3.7</a:t>
                      </a:r>
                      <a:endParaRPr lang="en-US" b="1" dirty="0">
                        <a:latin typeface="Arial Black" pitchFamily="34" charset="0"/>
                      </a:endParaRPr>
                    </a:p>
                  </a:txBody>
                  <a:tcPr/>
                </a:tc>
              </a:tr>
              <a:tr h="524644">
                <a:tc>
                  <a:txBody>
                    <a:bodyPr/>
                    <a:lstStyle/>
                    <a:p>
                      <a:r>
                        <a:rPr lang="en-US" b="1" dirty="0" smtClean="0">
                          <a:latin typeface="Arial Black" pitchFamily="34" charset="0"/>
                        </a:rPr>
                        <a:t>Qatar</a:t>
                      </a:r>
                      <a:endParaRPr lang="en-US" b="1" dirty="0">
                        <a:latin typeface="Arial Black" pitchFamily="34" charset="0"/>
                      </a:endParaRPr>
                    </a:p>
                  </a:txBody>
                  <a:tcPr/>
                </a:tc>
                <a:tc>
                  <a:txBody>
                    <a:bodyPr/>
                    <a:lstStyle/>
                    <a:p>
                      <a:pPr algn="ctr"/>
                      <a:r>
                        <a:rPr lang="en-US" b="1" dirty="0" smtClean="0">
                          <a:latin typeface="Arial Black" pitchFamily="34" charset="0"/>
                        </a:rPr>
                        <a:t>11.5</a:t>
                      </a:r>
                      <a:endParaRPr lang="en-US" b="1" dirty="0">
                        <a:latin typeface="Arial Black" pitchFamily="34" charset="0"/>
                      </a:endParaRPr>
                    </a:p>
                  </a:txBody>
                  <a:tcPr/>
                </a:tc>
                <a:tc>
                  <a:txBody>
                    <a:bodyPr/>
                    <a:lstStyle/>
                    <a:p>
                      <a:pPr algn="ctr"/>
                      <a:r>
                        <a:rPr lang="en-US" b="1" dirty="0" smtClean="0">
                          <a:latin typeface="Arial Black" pitchFamily="34" charset="0"/>
                        </a:rPr>
                        <a:t>-4.9</a:t>
                      </a:r>
                      <a:endParaRPr lang="en-US" b="1" dirty="0">
                        <a:latin typeface="Arial Black" pitchFamily="34" charset="0"/>
                      </a:endParaRPr>
                    </a:p>
                  </a:txBody>
                  <a:tcPr/>
                </a:tc>
              </a:tr>
              <a:tr h="524644">
                <a:tc>
                  <a:txBody>
                    <a:bodyPr/>
                    <a:lstStyle/>
                    <a:p>
                      <a:r>
                        <a:rPr lang="en-US" b="1" dirty="0" smtClean="0">
                          <a:latin typeface="Arial Black" pitchFamily="34" charset="0"/>
                        </a:rPr>
                        <a:t>Saudi Arabia</a:t>
                      </a:r>
                      <a:endParaRPr lang="en-US" b="1" dirty="0">
                        <a:latin typeface="Arial Black" pitchFamily="34" charset="0"/>
                      </a:endParaRPr>
                    </a:p>
                  </a:txBody>
                  <a:tcPr/>
                </a:tc>
                <a:tc>
                  <a:txBody>
                    <a:bodyPr/>
                    <a:lstStyle/>
                    <a:p>
                      <a:pPr algn="ctr"/>
                      <a:r>
                        <a:rPr lang="en-US" b="1" dirty="0" smtClean="0">
                          <a:latin typeface="Arial Black" pitchFamily="34" charset="0"/>
                        </a:rPr>
                        <a:t>-0.9</a:t>
                      </a:r>
                      <a:endParaRPr lang="en-US" b="1" dirty="0">
                        <a:latin typeface="Arial Black" pitchFamily="34" charset="0"/>
                      </a:endParaRPr>
                    </a:p>
                  </a:txBody>
                  <a:tcPr/>
                </a:tc>
                <a:tc>
                  <a:txBody>
                    <a:bodyPr/>
                    <a:lstStyle/>
                    <a:p>
                      <a:pPr algn="ctr"/>
                      <a:r>
                        <a:rPr lang="en-US" b="1" dirty="0" smtClean="0">
                          <a:latin typeface="Arial Black" pitchFamily="34" charset="0"/>
                        </a:rPr>
                        <a:t>-5.3</a:t>
                      </a:r>
                      <a:endParaRPr lang="en-US" b="1" dirty="0">
                        <a:latin typeface="Arial Black" pitchFamily="34" charset="0"/>
                      </a:endParaRPr>
                    </a:p>
                  </a:txBody>
                  <a:tcPr/>
                </a:tc>
              </a:tr>
              <a:tr h="524644">
                <a:tc>
                  <a:txBody>
                    <a:bodyPr/>
                    <a:lstStyle/>
                    <a:p>
                      <a:r>
                        <a:rPr lang="en-US" b="1" dirty="0" smtClean="0">
                          <a:latin typeface="Arial Black" pitchFamily="34" charset="0"/>
                        </a:rPr>
                        <a:t>UAE</a:t>
                      </a:r>
                      <a:endParaRPr lang="en-US" b="1" dirty="0">
                        <a:latin typeface="Arial Black" pitchFamily="34" charset="0"/>
                      </a:endParaRPr>
                    </a:p>
                  </a:txBody>
                  <a:tcPr/>
                </a:tc>
                <a:tc>
                  <a:txBody>
                    <a:bodyPr/>
                    <a:lstStyle/>
                    <a:p>
                      <a:pPr algn="ctr"/>
                      <a:r>
                        <a:rPr lang="en-US" b="1" dirty="0" smtClean="0">
                          <a:latin typeface="Arial Black" pitchFamily="34" charset="0"/>
                        </a:rPr>
                        <a:t>-0.2</a:t>
                      </a:r>
                      <a:endParaRPr lang="en-US" b="1" dirty="0">
                        <a:latin typeface="Arial Black" pitchFamily="34" charset="0"/>
                      </a:endParaRPr>
                    </a:p>
                  </a:txBody>
                  <a:tcPr/>
                </a:tc>
                <a:tc>
                  <a:txBody>
                    <a:bodyPr/>
                    <a:lstStyle/>
                    <a:p>
                      <a:pPr algn="ctr"/>
                      <a:r>
                        <a:rPr lang="en-US" b="1" dirty="0" smtClean="0">
                          <a:latin typeface="Arial Black" pitchFamily="34" charset="0"/>
                        </a:rPr>
                        <a:t>-7.6</a:t>
                      </a:r>
                      <a:endParaRPr lang="en-US" b="1" dirty="0">
                        <a:latin typeface="Arial Black" pitchFamily="34" charset="0"/>
                      </a:endParaRPr>
                    </a:p>
                  </a:txBody>
                  <a:tcPr/>
                </a:tc>
              </a:tr>
              <a:tr h="524644">
                <a:tc gridSpan="3">
                  <a:txBody>
                    <a:bodyPr/>
                    <a:lstStyle/>
                    <a:p>
                      <a:pPr algn="ctr"/>
                      <a:r>
                        <a:rPr lang="en-US" sz="1200" b="1" dirty="0" smtClean="0">
                          <a:latin typeface="Arial Black" pitchFamily="34" charset="0"/>
                        </a:rPr>
                        <a:t>Table:</a:t>
                      </a:r>
                      <a:r>
                        <a:rPr lang="en-US" sz="1200" b="1" baseline="0" dirty="0" smtClean="0">
                          <a:latin typeface="Arial Black" pitchFamily="34" charset="0"/>
                        </a:rPr>
                        <a:t> Real GDP Growth:</a:t>
                      </a:r>
                    </a:p>
                    <a:p>
                      <a:pPr algn="ctr"/>
                      <a:endParaRPr lang="en-US" sz="700" b="1" baseline="0" dirty="0" smtClean="0">
                        <a:latin typeface="Arial Black" pitchFamily="34" charset="0"/>
                      </a:endParaRPr>
                    </a:p>
                    <a:p>
                      <a:pPr algn="ctr"/>
                      <a:r>
                        <a:rPr lang="en-US" sz="1050" b="1" baseline="0" dirty="0" smtClean="0">
                          <a:latin typeface="Arial Black" pitchFamily="34" charset="0"/>
                        </a:rPr>
                        <a:t>Sources: IMF Central Asia and Middle East Regional Economic Outlook, October 2009.</a:t>
                      </a:r>
                      <a:endParaRPr lang="en-US" sz="1050" b="1" dirty="0">
                        <a:latin typeface="Arial Black" pitchFamily="34" charset="0"/>
                      </a:endParaRPr>
                    </a:p>
                  </a:txBody>
                  <a:tcPr/>
                </a:tc>
                <a:tc hMerge="1">
                  <a:txBody>
                    <a:bodyPr/>
                    <a:lstStyle/>
                    <a:p>
                      <a:endParaRPr lang="en-US" dirty="0"/>
                    </a:p>
                  </a:txBody>
                  <a:tcPr/>
                </a:tc>
                <a:tc hMerge="1">
                  <a:txBody>
                    <a:bodyPr/>
                    <a:lstStyle/>
                    <a:p>
                      <a:endParaRPr lang="en-US" dirty="0"/>
                    </a:p>
                  </a:txBody>
                  <a:tcPr/>
                </a:tc>
              </a:tr>
            </a:tbl>
          </a:graphicData>
        </a:graphic>
      </p:graphicFrame>
      <p:sp>
        <p:nvSpPr>
          <p:cNvPr id="16425" name="TextBox 5"/>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AEAA4DEE-3B9F-4ED3-AE98-F3E8A557884E}" type="slidenum">
              <a:rPr lang="en-US">
                <a:latin typeface="Calibri" pitchFamily="34" charset="0"/>
              </a:rPr>
              <a:pPr/>
              <a:t>14</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jpg"/>
          <p:cNvPicPr>
            <a:picLocks noChangeAspect="1"/>
          </p:cNvPicPr>
          <p:nvPr/>
        </p:nvPicPr>
        <p:blipFill>
          <a:blip r:embed="rId3" cstate="print"/>
          <a:srcRect l="1874" t="4710" r="1874"/>
          <a:stretch>
            <a:fillRect/>
          </a:stretch>
        </p:blipFill>
        <p:spPr>
          <a:xfrm>
            <a:off x="304800" y="304800"/>
            <a:ext cx="8610600" cy="6343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411" name="TextBox 2"/>
          <p:cNvSpPr txBox="1">
            <a:spLocks noChangeArrowheads="1"/>
          </p:cNvSpPr>
          <p:nvPr/>
        </p:nvSpPr>
        <p:spPr bwMode="auto">
          <a:xfrm>
            <a:off x="-76200" y="6400800"/>
            <a:ext cx="301625" cy="369888"/>
          </a:xfrm>
          <a:prstGeom prst="rect">
            <a:avLst/>
          </a:prstGeom>
          <a:noFill/>
          <a:ln w="9525">
            <a:noFill/>
            <a:miter lim="800000"/>
            <a:headEnd/>
            <a:tailEnd/>
          </a:ln>
        </p:spPr>
        <p:txBody>
          <a:bodyPr wrap="none">
            <a:spAutoFit/>
          </a:bodyPr>
          <a:lstStyle/>
          <a:p>
            <a:fld id="{AB511C1F-8C98-4253-A534-E4157E088E7C}" type="slidenum">
              <a:rPr lang="en-US">
                <a:latin typeface="Calibri" pitchFamily="34" charset="0"/>
              </a:rPr>
              <a:pPr/>
              <a:t>15</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
            <a:ext cx="8534400" cy="63094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fontAlgn="auto">
              <a:spcBef>
                <a:spcPts val="0"/>
              </a:spcBef>
              <a:spcAft>
                <a:spcPts val="0"/>
              </a:spcAft>
              <a:defRPr/>
            </a:pPr>
            <a:r>
              <a:rPr lang="ar-BH" sz="3200" dirty="0">
                <a:solidFill>
                  <a:srgbClr val="FFFF00"/>
                </a:solidFill>
                <a:latin typeface="+mn-lt"/>
                <a:cs typeface="PT Bold Heading" pitchFamily="2" charset="-78"/>
              </a:rPr>
              <a:t>ما هي نتائج هذه الأزمة وكيف يتم التعامل معها؟</a:t>
            </a:r>
          </a:p>
          <a:p>
            <a:pPr algn="just" rtl="1" fontAlgn="auto">
              <a:spcBef>
                <a:spcPts val="0"/>
              </a:spcBef>
              <a:spcAft>
                <a:spcPts val="0"/>
              </a:spcAft>
              <a:defRPr/>
            </a:pPr>
            <a:endParaRPr lang="ar-BH" sz="2000" dirty="0">
              <a:latin typeface="+mn-lt"/>
              <a:cs typeface="+mn-cs"/>
            </a:endParaRPr>
          </a:p>
          <a:p>
            <a:pPr algn="just" rtl="1" fontAlgn="auto">
              <a:spcBef>
                <a:spcPts val="0"/>
              </a:spcBef>
              <a:spcAft>
                <a:spcPts val="0"/>
              </a:spcAft>
              <a:defRPr/>
            </a:pPr>
            <a:r>
              <a:rPr lang="ar-BH" sz="3600" dirty="0">
                <a:latin typeface="+mn-lt"/>
                <a:cs typeface="+mn-cs"/>
              </a:rPr>
              <a:t>معظم النقاشات الدائرة حالياً حول الأزمة الاقتصادية العالمية يتم عادة مقارنتها بالكساد العظيم الذي حدث في ثلاثينات القرن الماضي.</a:t>
            </a:r>
          </a:p>
          <a:p>
            <a:pPr algn="just" rtl="1" fontAlgn="auto">
              <a:spcBef>
                <a:spcPts val="0"/>
              </a:spcBef>
              <a:spcAft>
                <a:spcPts val="0"/>
              </a:spcAft>
              <a:defRPr/>
            </a:pPr>
            <a:endParaRPr lang="ar-BH" sz="1600" dirty="0">
              <a:latin typeface="+mn-lt"/>
              <a:cs typeface="+mn-cs"/>
            </a:endParaRPr>
          </a:p>
          <a:p>
            <a:pPr algn="just" rtl="1" fontAlgn="auto">
              <a:spcBef>
                <a:spcPts val="0"/>
              </a:spcBef>
              <a:spcAft>
                <a:spcPts val="0"/>
              </a:spcAft>
              <a:defRPr/>
            </a:pPr>
            <a:r>
              <a:rPr lang="ar-BH" sz="3600" dirty="0">
                <a:latin typeface="+mn-lt"/>
                <a:cs typeface="+mn-cs"/>
              </a:rPr>
              <a:t>فماذا حدث في فترة الكساد العظيم؟</a:t>
            </a:r>
          </a:p>
          <a:p>
            <a:pPr algn="just" rtl="1" fontAlgn="auto">
              <a:spcBef>
                <a:spcPts val="0"/>
              </a:spcBef>
              <a:spcAft>
                <a:spcPts val="0"/>
              </a:spcAft>
              <a:defRPr/>
            </a:pPr>
            <a:r>
              <a:rPr lang="ar-BH" sz="3600" dirty="0">
                <a:latin typeface="+mn-lt"/>
                <a:cs typeface="+mn-cs"/>
              </a:rPr>
              <a:t>يعتبر الكساد العظيم أطول فترة كساد وأكثرها قسوة أصاب العالم الغربي.</a:t>
            </a:r>
          </a:p>
          <a:p>
            <a:pPr algn="just" rtl="1" fontAlgn="auto">
              <a:spcBef>
                <a:spcPts val="0"/>
              </a:spcBef>
              <a:spcAft>
                <a:spcPts val="0"/>
              </a:spcAft>
              <a:defRPr/>
            </a:pPr>
            <a:endParaRPr lang="ar-BH" sz="1600" dirty="0">
              <a:latin typeface="+mn-lt"/>
              <a:cs typeface="+mn-cs"/>
            </a:endParaRPr>
          </a:p>
          <a:p>
            <a:pPr algn="just" rtl="1" fontAlgn="auto">
              <a:spcBef>
                <a:spcPts val="0"/>
              </a:spcBef>
              <a:spcAft>
                <a:spcPts val="0"/>
              </a:spcAft>
              <a:defRPr/>
            </a:pPr>
            <a:r>
              <a:rPr lang="ar-BH" sz="3600" dirty="0">
                <a:latin typeface="+mn-lt"/>
                <a:cs typeface="+mn-cs"/>
              </a:rPr>
              <a:t>ولقد بدأ في الولايات المتحدة الأمريكية في قطاع الأسهم في أكتوبر 1929. ولقد انتظر هذا القطاع 25 سنة حتى يرتفع مؤشر </a:t>
            </a:r>
            <a:r>
              <a:rPr lang="en-US" sz="3600" dirty="0">
                <a:latin typeface="+mn-lt"/>
                <a:cs typeface="+mn-cs"/>
              </a:rPr>
              <a:t>Dow </a:t>
            </a:r>
            <a:r>
              <a:rPr lang="en-US" sz="3600" dirty="0" err="1">
                <a:latin typeface="+mn-lt"/>
                <a:cs typeface="+mn-cs"/>
              </a:rPr>
              <a:t>jones</a:t>
            </a:r>
            <a:r>
              <a:rPr lang="ar-BH" sz="3600" dirty="0">
                <a:latin typeface="+mn-lt"/>
                <a:cs typeface="+mn-cs"/>
              </a:rPr>
              <a:t> الصناعي إلى مستوى 1929.</a:t>
            </a:r>
            <a:endParaRPr lang="ar-BH" sz="3600" dirty="0">
              <a:latin typeface="+mn-lt"/>
              <a:cs typeface="+mn-cs"/>
            </a:endParaRPr>
          </a:p>
        </p:txBody>
      </p:sp>
      <p:sp>
        <p:nvSpPr>
          <p:cNvPr id="18435"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8B3B2ED7-9B9A-42A8-AABF-0493C11C24D7}" type="slidenum">
              <a:rPr lang="en-US">
                <a:latin typeface="Calibri" pitchFamily="34" charset="0"/>
              </a:rPr>
              <a:pPr/>
              <a:t>16</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
            <a:ext cx="8534400" cy="67403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09588" lvl="1" indent="-509588" algn="just" rtl="1" fontAlgn="auto">
              <a:spcBef>
                <a:spcPts val="0"/>
              </a:spcBef>
              <a:spcAft>
                <a:spcPts val="0"/>
              </a:spcAft>
              <a:buFontTx/>
              <a:buBlip>
                <a:blip r:embed="rId3"/>
              </a:buBlip>
              <a:defRPr/>
            </a:pPr>
            <a:r>
              <a:rPr lang="ar-BH" sz="3600" dirty="0">
                <a:latin typeface="+mn-lt"/>
                <a:cs typeface="+mn-cs"/>
              </a:rPr>
              <a:t> وتراجع الإنتاج الصناعي إلى النصف.</a:t>
            </a:r>
          </a:p>
          <a:p>
            <a:pPr marL="509588" lvl="1" indent="-509588" algn="just" rtl="1" fontAlgn="auto">
              <a:spcBef>
                <a:spcPts val="0"/>
              </a:spcBef>
              <a:spcAft>
                <a:spcPts val="0"/>
              </a:spcAft>
              <a:buFontTx/>
              <a:buBlip>
                <a:blip r:embed="rId3"/>
              </a:buBlip>
              <a:defRPr/>
            </a:pPr>
            <a:r>
              <a:rPr lang="ar-BH" sz="3600" dirty="0">
                <a:latin typeface="+mn-lt"/>
                <a:cs typeface="+mn-cs"/>
              </a:rPr>
              <a:t> وأنخفض وسيط دخل الفرد إلى مستوى النصف.</a:t>
            </a:r>
          </a:p>
          <a:p>
            <a:pPr marL="509588" lvl="1" indent="-509588" algn="just" rtl="1" fontAlgn="auto">
              <a:spcBef>
                <a:spcPts val="0"/>
              </a:spcBef>
              <a:spcAft>
                <a:spcPts val="0"/>
              </a:spcAft>
              <a:buFontTx/>
              <a:buBlip>
                <a:blip r:embed="rId3"/>
              </a:buBlip>
              <a:tabLst>
                <a:tab pos="625475" algn="r"/>
              </a:tabLst>
              <a:defRPr/>
            </a:pPr>
            <a:r>
              <a:rPr lang="ar-BH" sz="3600" dirty="0">
                <a:latin typeface="+mn-lt"/>
                <a:cs typeface="+mn-cs"/>
              </a:rPr>
              <a:t> وارتفع معدل البطالة إلى 25% بمعنى أن هناك   عاطل واحد لكل أربع عمال أمريكيين.</a:t>
            </a:r>
            <a:endParaRPr lang="ar-BH" sz="3600" dirty="0">
              <a:latin typeface="+mn-lt"/>
              <a:cs typeface="+mn-cs"/>
            </a:endParaRPr>
          </a:p>
          <a:p>
            <a:pPr algn="just" rtl="1" fontAlgn="auto">
              <a:spcBef>
                <a:spcPts val="0"/>
              </a:spcBef>
              <a:spcAft>
                <a:spcPts val="0"/>
              </a:spcAft>
              <a:defRPr/>
            </a:pPr>
            <a:endParaRPr lang="ar-BH" sz="2800" dirty="0">
              <a:latin typeface="+mn-lt"/>
              <a:cs typeface="+mn-cs"/>
            </a:endParaRPr>
          </a:p>
          <a:p>
            <a:pPr algn="just" rtl="1" fontAlgn="auto">
              <a:spcBef>
                <a:spcPts val="0"/>
              </a:spcBef>
              <a:spcAft>
                <a:spcPts val="0"/>
              </a:spcAft>
              <a:defRPr/>
            </a:pPr>
            <a:r>
              <a:rPr lang="ar-BH" sz="3600" dirty="0">
                <a:latin typeface="+mn-lt"/>
                <a:cs typeface="+mn-cs"/>
              </a:rPr>
              <a:t>وعليه، تراجع الناتج المحلي الإجمالي الأمريكي بما يعادل 27% في الفترة من 1929 – 1933.</a:t>
            </a:r>
          </a:p>
          <a:p>
            <a:pPr algn="just" rtl="1" fontAlgn="auto">
              <a:spcBef>
                <a:spcPts val="0"/>
              </a:spcBef>
              <a:spcAft>
                <a:spcPts val="0"/>
              </a:spcAft>
              <a:defRPr/>
            </a:pPr>
            <a:endParaRPr lang="ar-BH" sz="2800" dirty="0">
              <a:latin typeface="+mn-lt"/>
              <a:cs typeface="+mn-cs"/>
            </a:endParaRPr>
          </a:p>
          <a:p>
            <a:pPr algn="just" rtl="1" fontAlgn="auto">
              <a:spcBef>
                <a:spcPts val="0"/>
              </a:spcBef>
              <a:spcAft>
                <a:spcPts val="0"/>
              </a:spcAft>
              <a:defRPr/>
            </a:pPr>
            <a:r>
              <a:rPr lang="ar-BH" sz="3600" dirty="0">
                <a:latin typeface="+mn-lt"/>
                <a:cs typeface="+mn-cs"/>
              </a:rPr>
              <a:t>ولقد استطاعت الولايات المتحدة الأمريكية الخروج من هذه الأزمة في عهد روزفلت (1933) حيث دشن مرحلة جديدة من الاصلاحات الاقتصادية أطلق عليها الصفقة الجديدة </a:t>
            </a:r>
            <a:r>
              <a:rPr lang="en-US" sz="3600" dirty="0">
                <a:latin typeface="+mn-lt"/>
                <a:cs typeface="+mn-cs"/>
              </a:rPr>
              <a:t>(New Deal)</a:t>
            </a:r>
            <a:r>
              <a:rPr lang="ar-BH" sz="3600" dirty="0">
                <a:latin typeface="+mn-lt"/>
                <a:cs typeface="+mn-cs"/>
              </a:rPr>
              <a:t>.</a:t>
            </a:r>
          </a:p>
        </p:txBody>
      </p:sp>
      <p:sp>
        <p:nvSpPr>
          <p:cNvPr id="19459"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8D46D1C7-8318-41D8-A253-88379D511A3B}" type="slidenum">
              <a:rPr lang="en-US">
                <a:latin typeface="Calibri" pitchFamily="34" charset="0"/>
              </a:rPr>
              <a:pPr/>
              <a:t>17</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219200"/>
            <a:ext cx="8534400" cy="3970318"/>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lvl="1" algn="just" rtl="1" fontAlgn="auto">
              <a:spcBef>
                <a:spcPts val="0"/>
              </a:spcBef>
              <a:spcAft>
                <a:spcPts val="0"/>
              </a:spcAft>
              <a:defRPr/>
            </a:pPr>
            <a:r>
              <a:rPr lang="ar-BH" sz="3600" dirty="0">
                <a:latin typeface="+mn-lt"/>
                <a:cs typeface="+mn-cs"/>
              </a:rPr>
              <a:t>ولم يعود الاقتصاد إلى وضعه ما قبل 1929 </a:t>
            </a:r>
            <a:r>
              <a:rPr lang="ar-BH" sz="3600" dirty="0" err="1">
                <a:latin typeface="+mn-lt"/>
                <a:cs typeface="+mn-cs"/>
              </a:rPr>
              <a:t>الا</a:t>
            </a:r>
            <a:r>
              <a:rPr lang="ar-BH" sz="3600" dirty="0">
                <a:latin typeface="+mn-lt"/>
                <a:cs typeface="+mn-cs"/>
              </a:rPr>
              <a:t> ما بعد الحرب العالمية الثانية، وذلك نتيجة </a:t>
            </a:r>
            <a:r>
              <a:rPr lang="ar-BH" sz="3600" dirty="0" err="1">
                <a:latin typeface="+mn-lt"/>
                <a:cs typeface="+mn-cs"/>
              </a:rPr>
              <a:t>للانفاق</a:t>
            </a:r>
            <a:r>
              <a:rPr lang="ar-BH" sz="3600" dirty="0">
                <a:latin typeface="+mn-lt"/>
                <a:cs typeface="+mn-cs"/>
              </a:rPr>
              <a:t> الحكومي الكبير لمستلزمات الحرب.</a:t>
            </a:r>
          </a:p>
          <a:p>
            <a:pPr marL="0" lvl="1" algn="just" rtl="1" fontAlgn="auto">
              <a:spcBef>
                <a:spcPts val="0"/>
              </a:spcBef>
              <a:spcAft>
                <a:spcPts val="0"/>
              </a:spcAft>
              <a:defRPr/>
            </a:pPr>
            <a:endParaRPr lang="ar-BH" sz="3600" dirty="0">
              <a:latin typeface="+mn-lt"/>
              <a:cs typeface="+mn-cs"/>
            </a:endParaRPr>
          </a:p>
          <a:p>
            <a:pPr marL="0" lvl="1" algn="just" rtl="1" fontAlgn="auto">
              <a:spcBef>
                <a:spcPts val="0"/>
              </a:spcBef>
              <a:spcAft>
                <a:spcPts val="0"/>
              </a:spcAft>
              <a:defRPr/>
            </a:pPr>
            <a:r>
              <a:rPr lang="ar-BH" sz="3600" dirty="0">
                <a:latin typeface="+mn-lt"/>
                <a:cs typeface="+mn-cs"/>
              </a:rPr>
              <a:t>والسؤال المطروح حالياً: هل يحتاج الاقتصاد الأمريكي وكذلك الاقتصاد الأوروبي إلى حرب معاصرة للخروج من أزمته المالية الراهنة؟</a:t>
            </a:r>
          </a:p>
        </p:txBody>
      </p:sp>
      <p:sp>
        <p:nvSpPr>
          <p:cNvPr id="20483"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ACB37BBF-9274-4D62-B41A-31C1C14C43F1}" type="slidenum">
              <a:rPr lang="en-US">
                <a:latin typeface="Calibri" pitchFamily="34" charset="0"/>
              </a:rPr>
              <a:pPr/>
              <a:t>18</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66800" y="1219200"/>
          <a:ext cx="6705600" cy="4495800"/>
        </p:xfrm>
        <a:graphic>
          <a:graphicData uri="http://schemas.openxmlformats.org/drawingml/2006/table">
            <a:tbl>
              <a:tblPr firstRow="1" bandRow="1">
                <a:tableStyleId>{5C22544A-7EE6-4342-B048-85BDC9FD1C3A}</a:tableStyleId>
              </a:tblPr>
              <a:tblGrid>
                <a:gridCol w="3550024"/>
                <a:gridCol w="1577788"/>
                <a:gridCol w="1577788"/>
              </a:tblGrid>
              <a:tr h="802523">
                <a:tc>
                  <a:txBody>
                    <a:bodyPr/>
                    <a:lstStyle/>
                    <a:p>
                      <a:endParaRPr lang="en-US" b="1" dirty="0">
                        <a:latin typeface="Arial Black" pitchFamily="34" charset="0"/>
                      </a:endParaRPr>
                    </a:p>
                  </a:txBody>
                  <a:tcPr/>
                </a:tc>
                <a:tc gridSpan="2">
                  <a:txBody>
                    <a:bodyPr/>
                    <a:lstStyle/>
                    <a:p>
                      <a:r>
                        <a:rPr lang="en-US" b="1" dirty="0" smtClean="0">
                          <a:latin typeface="Arial Black" pitchFamily="34" charset="0"/>
                        </a:rPr>
                        <a:t>1929 </a:t>
                      </a:r>
                      <a:r>
                        <a:rPr lang="en-US" b="1" baseline="0" dirty="0" smtClean="0">
                          <a:latin typeface="Arial Black" pitchFamily="34" charset="0"/>
                        </a:rPr>
                        <a:t>                </a:t>
                      </a:r>
                      <a:r>
                        <a:rPr lang="en-US" b="1" dirty="0" smtClean="0">
                          <a:latin typeface="Arial Black" pitchFamily="34" charset="0"/>
                        </a:rPr>
                        <a:t>    1933</a:t>
                      </a:r>
                    </a:p>
                    <a:p>
                      <a:r>
                        <a:rPr lang="en-US" sz="1600" b="1" dirty="0" smtClean="0">
                          <a:latin typeface="Arial Black" pitchFamily="34" charset="0"/>
                        </a:rPr>
                        <a:t>(billions</a:t>
                      </a:r>
                      <a:r>
                        <a:rPr lang="en-US" sz="1600" b="1" baseline="0" dirty="0" smtClean="0">
                          <a:latin typeface="Arial Black" pitchFamily="34" charset="0"/>
                        </a:rPr>
                        <a:t> of 1929 dollars)</a:t>
                      </a:r>
                      <a:endParaRPr lang="en-US" sz="1600" b="1" dirty="0">
                        <a:latin typeface="Arial Black" pitchFamily="34" charset="0"/>
                      </a:endParaRPr>
                    </a:p>
                  </a:txBody>
                  <a:tcPr/>
                </a:tc>
                <a:tc hMerge="1">
                  <a:txBody>
                    <a:bodyPr/>
                    <a:lstStyle/>
                    <a:p>
                      <a:endParaRPr lang="en-US" dirty="0"/>
                    </a:p>
                  </a:txBody>
                  <a:tcPr/>
                </a:tc>
              </a:tr>
              <a:tr h="545166">
                <a:tc>
                  <a:txBody>
                    <a:bodyPr/>
                    <a:lstStyle/>
                    <a:p>
                      <a:r>
                        <a:rPr lang="en-US" b="1" dirty="0" smtClean="0">
                          <a:latin typeface="Arial Black" pitchFamily="34" charset="0"/>
                        </a:rPr>
                        <a:t>Consumption expenditure</a:t>
                      </a:r>
                      <a:endParaRPr lang="en-US" b="1" dirty="0">
                        <a:latin typeface="Arial Black" pitchFamily="34" charset="0"/>
                      </a:endParaRPr>
                    </a:p>
                  </a:txBody>
                  <a:tcPr/>
                </a:tc>
                <a:tc>
                  <a:txBody>
                    <a:bodyPr/>
                    <a:lstStyle/>
                    <a:p>
                      <a:pPr algn="ctr"/>
                      <a:r>
                        <a:rPr lang="en-US" b="1" dirty="0" smtClean="0">
                          <a:latin typeface="Arial Black" pitchFamily="34" charset="0"/>
                        </a:rPr>
                        <a:t>77</a:t>
                      </a:r>
                      <a:endParaRPr lang="en-US" b="1" dirty="0">
                        <a:latin typeface="Arial Black" pitchFamily="34" charset="0"/>
                      </a:endParaRPr>
                    </a:p>
                  </a:txBody>
                  <a:tcPr/>
                </a:tc>
                <a:tc>
                  <a:txBody>
                    <a:bodyPr/>
                    <a:lstStyle/>
                    <a:p>
                      <a:pPr algn="ctr"/>
                      <a:r>
                        <a:rPr lang="en-US" b="1" dirty="0" smtClean="0">
                          <a:latin typeface="Arial Black" pitchFamily="34" charset="0"/>
                        </a:rPr>
                        <a:t>64</a:t>
                      </a:r>
                      <a:endParaRPr lang="en-US" b="1" dirty="0">
                        <a:latin typeface="Arial Black" pitchFamily="34" charset="0"/>
                      </a:endParaRPr>
                    </a:p>
                  </a:txBody>
                  <a:tcPr/>
                </a:tc>
              </a:tr>
              <a:tr h="524644">
                <a:tc>
                  <a:txBody>
                    <a:bodyPr/>
                    <a:lstStyle/>
                    <a:p>
                      <a:r>
                        <a:rPr lang="en-US" b="1" dirty="0" smtClean="0">
                          <a:latin typeface="Arial Black" pitchFamily="34" charset="0"/>
                        </a:rPr>
                        <a:t>Imports</a:t>
                      </a:r>
                      <a:endParaRPr lang="en-US" b="1" dirty="0">
                        <a:latin typeface="Arial Black" pitchFamily="34" charset="0"/>
                      </a:endParaRPr>
                    </a:p>
                  </a:txBody>
                  <a:tcPr/>
                </a:tc>
                <a:tc>
                  <a:txBody>
                    <a:bodyPr/>
                    <a:lstStyle/>
                    <a:p>
                      <a:pPr algn="ctr"/>
                      <a:r>
                        <a:rPr lang="en-US" b="1" dirty="0" smtClean="0">
                          <a:latin typeface="Arial Black" pitchFamily="34" charset="0"/>
                        </a:rPr>
                        <a:t>6</a:t>
                      </a:r>
                      <a:endParaRPr lang="en-US" b="1" dirty="0">
                        <a:latin typeface="Arial Black" pitchFamily="34" charset="0"/>
                      </a:endParaRPr>
                    </a:p>
                  </a:txBody>
                  <a:tcPr/>
                </a:tc>
                <a:tc>
                  <a:txBody>
                    <a:bodyPr/>
                    <a:lstStyle/>
                    <a:p>
                      <a:pPr algn="ctr"/>
                      <a:r>
                        <a:rPr lang="en-US" b="1" dirty="0" smtClean="0">
                          <a:latin typeface="Arial Black" pitchFamily="34" charset="0"/>
                        </a:rPr>
                        <a:t>4</a:t>
                      </a:r>
                      <a:endParaRPr lang="en-US" b="1" dirty="0">
                        <a:latin typeface="Arial Black" pitchFamily="34" charset="0"/>
                      </a:endParaRPr>
                    </a:p>
                  </a:txBody>
                  <a:tcPr/>
                </a:tc>
              </a:tr>
              <a:tr h="524644">
                <a:tc>
                  <a:txBody>
                    <a:bodyPr/>
                    <a:lstStyle/>
                    <a:p>
                      <a:r>
                        <a:rPr lang="en-US" b="1" dirty="0" smtClean="0">
                          <a:latin typeface="Arial Black" pitchFamily="34" charset="0"/>
                        </a:rPr>
                        <a:t>Investment</a:t>
                      </a:r>
                      <a:endParaRPr lang="en-US" b="1" dirty="0">
                        <a:latin typeface="Arial Black" pitchFamily="34" charset="0"/>
                      </a:endParaRPr>
                    </a:p>
                  </a:txBody>
                  <a:tcPr/>
                </a:tc>
                <a:tc>
                  <a:txBody>
                    <a:bodyPr/>
                    <a:lstStyle/>
                    <a:p>
                      <a:pPr algn="ctr"/>
                      <a:r>
                        <a:rPr lang="en-US" b="1" dirty="0" smtClean="0">
                          <a:latin typeface="Arial Black" pitchFamily="34" charset="0"/>
                        </a:rPr>
                        <a:t>17</a:t>
                      </a:r>
                      <a:endParaRPr lang="en-US" b="1" dirty="0">
                        <a:latin typeface="Arial Black" pitchFamily="34" charset="0"/>
                      </a:endParaRPr>
                    </a:p>
                  </a:txBody>
                  <a:tcPr/>
                </a:tc>
                <a:tc>
                  <a:txBody>
                    <a:bodyPr/>
                    <a:lstStyle/>
                    <a:p>
                      <a:pPr algn="ctr"/>
                      <a:r>
                        <a:rPr lang="en-US" b="1" dirty="0" smtClean="0">
                          <a:latin typeface="Arial Black" pitchFamily="34" charset="0"/>
                        </a:rPr>
                        <a:t>3</a:t>
                      </a:r>
                      <a:endParaRPr lang="en-US" b="1" dirty="0">
                        <a:latin typeface="Arial Black" pitchFamily="34" charset="0"/>
                      </a:endParaRPr>
                    </a:p>
                  </a:txBody>
                  <a:tcPr/>
                </a:tc>
              </a:tr>
              <a:tr h="524891">
                <a:tc>
                  <a:txBody>
                    <a:bodyPr/>
                    <a:lstStyle/>
                    <a:p>
                      <a:r>
                        <a:rPr lang="en-US" b="1" dirty="0" smtClean="0">
                          <a:latin typeface="Arial Black" pitchFamily="34" charset="0"/>
                        </a:rPr>
                        <a:t>Government expenditure</a:t>
                      </a:r>
                      <a:endParaRPr lang="en-US" b="1" dirty="0">
                        <a:latin typeface="Arial Black" pitchFamily="34" charset="0"/>
                      </a:endParaRPr>
                    </a:p>
                  </a:txBody>
                  <a:tcPr/>
                </a:tc>
                <a:tc>
                  <a:txBody>
                    <a:bodyPr/>
                    <a:lstStyle/>
                    <a:p>
                      <a:pPr algn="ctr"/>
                      <a:r>
                        <a:rPr lang="en-US" b="1" dirty="0" smtClean="0">
                          <a:latin typeface="Arial Black" pitchFamily="34" charset="0"/>
                        </a:rPr>
                        <a:t>10</a:t>
                      </a:r>
                      <a:endParaRPr lang="en-US" b="1" dirty="0">
                        <a:latin typeface="Arial Black" pitchFamily="34" charset="0"/>
                      </a:endParaRPr>
                    </a:p>
                  </a:txBody>
                  <a:tcPr/>
                </a:tc>
                <a:tc>
                  <a:txBody>
                    <a:bodyPr/>
                    <a:lstStyle/>
                    <a:p>
                      <a:pPr algn="ctr"/>
                      <a:r>
                        <a:rPr lang="en-US" b="1" dirty="0" smtClean="0">
                          <a:latin typeface="Arial Black" pitchFamily="34" charset="0"/>
                        </a:rPr>
                        <a:t>10</a:t>
                      </a:r>
                      <a:endParaRPr lang="en-US" b="1" dirty="0">
                        <a:latin typeface="Arial Black" pitchFamily="34" charset="0"/>
                      </a:endParaRPr>
                    </a:p>
                  </a:txBody>
                  <a:tcPr/>
                </a:tc>
              </a:tr>
              <a:tr h="524644">
                <a:tc>
                  <a:txBody>
                    <a:bodyPr/>
                    <a:lstStyle/>
                    <a:p>
                      <a:r>
                        <a:rPr lang="en-US" b="1" dirty="0" smtClean="0">
                          <a:latin typeface="Arial Black" pitchFamily="34" charset="0"/>
                        </a:rPr>
                        <a:t>Exports</a:t>
                      </a:r>
                      <a:endParaRPr lang="en-US" b="1" dirty="0">
                        <a:latin typeface="Arial Black" pitchFamily="34" charset="0"/>
                      </a:endParaRPr>
                    </a:p>
                  </a:txBody>
                  <a:tcPr/>
                </a:tc>
                <a:tc>
                  <a:txBody>
                    <a:bodyPr/>
                    <a:lstStyle/>
                    <a:p>
                      <a:pPr algn="ctr"/>
                      <a:r>
                        <a:rPr lang="en-US" b="1" dirty="0" smtClean="0">
                          <a:latin typeface="Arial Black" pitchFamily="34" charset="0"/>
                        </a:rPr>
                        <a:t>6</a:t>
                      </a:r>
                      <a:endParaRPr lang="en-US" b="1" dirty="0">
                        <a:latin typeface="Arial Black" pitchFamily="34" charset="0"/>
                      </a:endParaRPr>
                    </a:p>
                  </a:txBody>
                  <a:tcPr/>
                </a:tc>
                <a:tc>
                  <a:txBody>
                    <a:bodyPr/>
                    <a:lstStyle/>
                    <a:p>
                      <a:pPr algn="ctr"/>
                      <a:r>
                        <a:rPr lang="en-US" b="1" dirty="0" smtClean="0">
                          <a:latin typeface="Arial Black" pitchFamily="34" charset="0"/>
                        </a:rPr>
                        <a:t>6</a:t>
                      </a:r>
                      <a:endParaRPr lang="en-US" b="1" dirty="0">
                        <a:latin typeface="Arial Black" pitchFamily="34" charset="0"/>
                      </a:endParaRPr>
                    </a:p>
                  </a:txBody>
                  <a:tcPr/>
                </a:tc>
              </a:tr>
              <a:tr h="524644">
                <a:tc>
                  <a:txBody>
                    <a:bodyPr/>
                    <a:lstStyle/>
                    <a:p>
                      <a:r>
                        <a:rPr lang="en-US" b="1" dirty="0" smtClean="0">
                          <a:latin typeface="Arial Black" pitchFamily="34" charset="0"/>
                        </a:rPr>
                        <a:t>GDP</a:t>
                      </a:r>
                      <a:endParaRPr lang="en-US" b="1" dirty="0">
                        <a:latin typeface="Arial Black" pitchFamily="34" charset="0"/>
                      </a:endParaRPr>
                    </a:p>
                  </a:txBody>
                  <a:tcPr/>
                </a:tc>
                <a:tc>
                  <a:txBody>
                    <a:bodyPr/>
                    <a:lstStyle/>
                    <a:p>
                      <a:pPr algn="ctr"/>
                      <a:r>
                        <a:rPr lang="en-US" b="1" dirty="0" smtClean="0">
                          <a:latin typeface="Arial Black" pitchFamily="34" charset="0"/>
                        </a:rPr>
                        <a:t>104</a:t>
                      </a:r>
                      <a:endParaRPr lang="en-US" b="1" dirty="0">
                        <a:latin typeface="Arial Black" pitchFamily="34" charset="0"/>
                      </a:endParaRPr>
                    </a:p>
                  </a:txBody>
                  <a:tcPr/>
                </a:tc>
                <a:tc>
                  <a:txBody>
                    <a:bodyPr/>
                    <a:lstStyle/>
                    <a:p>
                      <a:pPr algn="ctr"/>
                      <a:r>
                        <a:rPr lang="en-US" b="1" dirty="0" smtClean="0">
                          <a:latin typeface="Arial Black" pitchFamily="34" charset="0"/>
                        </a:rPr>
                        <a:t>76</a:t>
                      </a:r>
                      <a:endParaRPr lang="en-US" b="1" dirty="0">
                        <a:latin typeface="Arial Black" pitchFamily="34" charset="0"/>
                      </a:endParaRPr>
                    </a:p>
                  </a:txBody>
                  <a:tcPr/>
                </a:tc>
              </a:tr>
              <a:tr h="524644">
                <a:tc gridSpan="3">
                  <a:txBody>
                    <a:bodyPr/>
                    <a:lstStyle/>
                    <a:p>
                      <a:r>
                        <a:rPr lang="en-US" sz="1200" b="1" dirty="0" smtClean="0">
                          <a:latin typeface="Arial Black" pitchFamily="34" charset="0"/>
                        </a:rPr>
                        <a:t>Source of data: bureau</a:t>
                      </a:r>
                      <a:r>
                        <a:rPr lang="en-US" sz="1200" b="1" baseline="0" dirty="0" smtClean="0">
                          <a:latin typeface="Arial Black" pitchFamily="34" charset="0"/>
                        </a:rPr>
                        <a:t> of Economic Analysis.</a:t>
                      </a:r>
                      <a:endParaRPr lang="en-US" sz="1200" b="1" dirty="0">
                        <a:latin typeface="Arial Black" pitchFamily="34" charset="0"/>
                      </a:endParaRPr>
                    </a:p>
                  </a:txBody>
                  <a:tcPr/>
                </a:tc>
                <a:tc hMerge="1">
                  <a:txBody>
                    <a:bodyPr/>
                    <a:lstStyle/>
                    <a:p>
                      <a:endParaRPr lang="en-US" dirty="0"/>
                    </a:p>
                  </a:txBody>
                  <a:tcPr/>
                </a:tc>
                <a:tc hMerge="1">
                  <a:txBody>
                    <a:bodyPr/>
                    <a:lstStyle/>
                    <a:p>
                      <a:endParaRPr lang="en-US" dirty="0"/>
                    </a:p>
                  </a:txBody>
                  <a:tcPr/>
                </a:tc>
              </a:tr>
            </a:tbl>
          </a:graphicData>
        </a:graphic>
      </p:graphicFrame>
      <p:sp>
        <p:nvSpPr>
          <p:cNvPr id="21541"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0F0A2C4E-2C6C-4DC7-B043-88F4E6B191DC}" type="slidenum">
              <a:rPr lang="en-US">
                <a:latin typeface="Calibri" pitchFamily="34" charset="0"/>
              </a:rPr>
              <a:pPr/>
              <a:t>19</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0"/>
            <a:ext cx="8458200" cy="67403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fontAlgn="auto">
              <a:spcBef>
                <a:spcPts val="0"/>
              </a:spcBef>
              <a:spcAft>
                <a:spcPts val="0"/>
              </a:spcAft>
              <a:defRPr/>
            </a:pPr>
            <a:r>
              <a:rPr lang="ar-BH" sz="3600" dirty="0">
                <a:latin typeface="+mn-lt"/>
                <a:cs typeface="+mn-cs"/>
              </a:rPr>
              <a:t>يسرني أن أتحدث في هذه المناسبة حول موضوع :</a:t>
            </a:r>
            <a:endParaRPr lang="en-US" sz="3600" dirty="0">
              <a:latin typeface="+mn-lt"/>
              <a:cs typeface="+mn-cs"/>
            </a:endParaRPr>
          </a:p>
          <a:p>
            <a:pPr algn="ctr" rtl="1" fontAlgn="auto">
              <a:spcBef>
                <a:spcPts val="0"/>
              </a:spcBef>
              <a:spcAft>
                <a:spcPts val="0"/>
              </a:spcAft>
              <a:defRPr/>
            </a:pPr>
            <a:endParaRPr lang="ar-BH" sz="1000" dirty="0">
              <a:latin typeface="+mn-lt"/>
              <a:cs typeface="+mn-cs"/>
            </a:endParaRPr>
          </a:p>
          <a:p>
            <a:pPr algn="ctr" rtl="1" fontAlgn="auto">
              <a:spcBef>
                <a:spcPts val="0"/>
              </a:spcBef>
              <a:spcAft>
                <a:spcPts val="0"/>
              </a:spcAft>
              <a:defRPr/>
            </a:pPr>
            <a:endParaRPr lang="ar-BH" sz="1000" dirty="0">
              <a:latin typeface="+mn-lt"/>
              <a:cs typeface="+mn-cs"/>
            </a:endParaRPr>
          </a:p>
          <a:p>
            <a:pPr algn="ctr" rtl="1" fontAlgn="auto">
              <a:spcBef>
                <a:spcPts val="0"/>
              </a:spcBef>
              <a:spcAft>
                <a:spcPts val="0"/>
              </a:spcAft>
              <a:defRPr/>
            </a:pPr>
            <a:r>
              <a:rPr lang="ar-BH" sz="3600" dirty="0">
                <a:solidFill>
                  <a:srgbClr val="FFFF00"/>
                </a:solidFill>
                <a:latin typeface="+mn-lt"/>
                <a:cs typeface="PT Bold Heading" pitchFamily="2" charset="-78"/>
              </a:rPr>
              <a:t>(( الأزمة المالية العالمية وتداعياتها ))</a:t>
            </a:r>
            <a:endParaRPr lang="en-US" sz="3600" dirty="0">
              <a:solidFill>
                <a:srgbClr val="FFFF00"/>
              </a:solidFill>
              <a:latin typeface="+mn-lt"/>
              <a:cs typeface="PT Bold Heading" pitchFamily="2" charset="-78"/>
            </a:endParaRPr>
          </a:p>
          <a:p>
            <a:pPr algn="ctr" rtl="1" fontAlgn="auto">
              <a:spcBef>
                <a:spcPts val="0"/>
              </a:spcBef>
              <a:spcAft>
                <a:spcPts val="0"/>
              </a:spcAft>
              <a:defRPr/>
            </a:pPr>
            <a:endParaRPr lang="ar-BH" sz="1600" dirty="0">
              <a:solidFill>
                <a:srgbClr val="FFFF00"/>
              </a:solidFill>
              <a:latin typeface="+mn-lt"/>
              <a:cs typeface="PT Bold Heading" pitchFamily="2" charset="-78"/>
            </a:endParaRPr>
          </a:p>
          <a:p>
            <a:pPr algn="just" rtl="1" fontAlgn="auto">
              <a:spcBef>
                <a:spcPts val="0"/>
              </a:spcBef>
              <a:spcAft>
                <a:spcPts val="0"/>
              </a:spcAft>
              <a:defRPr/>
            </a:pPr>
            <a:r>
              <a:rPr lang="ar-BH" sz="3600" dirty="0">
                <a:latin typeface="+mn-lt"/>
                <a:cs typeface="+mn-cs"/>
              </a:rPr>
              <a:t>وهو بالطبع موضوع اللحظة الراهنة على مستوى العالم بامتياز، وهي كذلك تعتبر أسوأ أزمة اقتصادية منذ أكثر من ثمانين سنة عندما حدث الكساد العظيم في ثلاثينات القرن الماضي. فأخبار التطورات الاقتصادية والسياسية التي تجتاح أوروبا والولايات المتحدة وحتى ما يطلق عليه بالربيع العربي يمكن المجادلة بأنها بشكل أو بأخر امتداد لتداعيات الأزمة المالية العالمية التي بدأت في الولايات المتحدة الأمريكية في قطاع العقار خلال صيف 2007، وامتدت، فيما بعد، إلى بقية العالم.  </a:t>
            </a:r>
            <a:endParaRPr lang="ar-BH" sz="3600" dirty="0">
              <a:latin typeface="+mn-lt"/>
              <a:cs typeface="+mn-cs"/>
            </a:endParaRPr>
          </a:p>
        </p:txBody>
      </p:sp>
      <p:sp>
        <p:nvSpPr>
          <p:cNvPr id="4099"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A5A51C9D-64FC-4D28-9DBE-C36F5FC2A665}" type="slidenum">
              <a:rPr lang="en-US">
                <a:latin typeface="Calibri" pitchFamily="34" charset="0"/>
              </a:rPr>
              <a:pPr/>
              <a:t>2</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609600"/>
            <a:ext cx="8534400" cy="563231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fontAlgn="auto">
              <a:spcBef>
                <a:spcPts val="0"/>
              </a:spcBef>
              <a:spcAft>
                <a:spcPts val="0"/>
              </a:spcAft>
              <a:defRPr/>
            </a:pPr>
            <a:r>
              <a:rPr lang="ar-BH" sz="3600" dirty="0">
                <a:latin typeface="+mn-lt"/>
                <a:cs typeface="+mn-cs"/>
              </a:rPr>
              <a:t>وعليه، فإن السياسة الاقتصادية في الولايات المتحدة وكذلك في الدول الأوروبية بشكل خاص اتسمت بالتدخل في الاقتصاد وذلك عبر السيطرة على بعض البنوك الفاشلة أو شراء الديون المشكوك في تحصيلها أو ضخ مزيداً من الأموال في الاقتصاد. وهي دروس وعبر تم استيعابها من فترة الكساد العظيم.</a:t>
            </a:r>
          </a:p>
          <a:p>
            <a:pPr algn="just" rtl="1" fontAlgn="auto">
              <a:spcBef>
                <a:spcPts val="0"/>
              </a:spcBef>
              <a:spcAft>
                <a:spcPts val="0"/>
              </a:spcAft>
              <a:defRPr/>
            </a:pPr>
            <a:endParaRPr lang="ar-BH" sz="3600" dirty="0">
              <a:latin typeface="+mn-lt"/>
              <a:cs typeface="+mn-cs"/>
            </a:endParaRPr>
          </a:p>
          <a:p>
            <a:pPr algn="just" rtl="1" fontAlgn="auto">
              <a:spcBef>
                <a:spcPts val="0"/>
              </a:spcBef>
              <a:spcAft>
                <a:spcPts val="0"/>
              </a:spcAft>
              <a:defRPr/>
            </a:pPr>
            <a:r>
              <a:rPr lang="ar-BH" sz="3600" dirty="0">
                <a:latin typeface="+mn-lt"/>
                <a:cs typeface="+mn-cs"/>
              </a:rPr>
              <a:t>وتبعاً لذلك، فإن ميزانيات هذه الدول أصبحت تعاني من </a:t>
            </a:r>
            <a:r>
              <a:rPr lang="ar-BH" sz="3600" dirty="0" err="1">
                <a:latin typeface="+mn-lt"/>
                <a:cs typeface="+mn-cs"/>
              </a:rPr>
              <a:t>عجوزات</a:t>
            </a:r>
            <a:r>
              <a:rPr lang="ar-BH" sz="3600" dirty="0">
                <a:latin typeface="+mn-lt"/>
                <a:cs typeface="+mn-cs"/>
              </a:rPr>
              <a:t> وتراكمت الديوان العامة وشكلت عبء كبير في قدرة هذه الدول على الإيفاء بالتزاماتها الاجتماعية.</a:t>
            </a:r>
            <a:endParaRPr lang="ar-BH" sz="3600" dirty="0">
              <a:latin typeface="+mn-lt"/>
              <a:cs typeface="+mn-cs"/>
            </a:endParaRPr>
          </a:p>
        </p:txBody>
      </p:sp>
      <p:sp>
        <p:nvSpPr>
          <p:cNvPr id="22531"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17635FD3-C43A-497E-B79A-C5B7FC90E8FD}" type="slidenum">
              <a:rPr lang="en-US">
                <a:latin typeface="Calibri" pitchFamily="34" charset="0"/>
              </a:rPr>
              <a:pPr/>
              <a:t>20</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609600"/>
            <a:ext cx="8534400" cy="563231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fontAlgn="auto">
              <a:spcBef>
                <a:spcPts val="0"/>
              </a:spcBef>
              <a:spcAft>
                <a:spcPts val="0"/>
              </a:spcAft>
              <a:defRPr/>
            </a:pPr>
            <a:r>
              <a:rPr lang="ar-BH" sz="3600" dirty="0">
                <a:latin typeface="+mn-lt"/>
                <a:cs typeface="+mn-cs"/>
              </a:rPr>
              <a:t>وتشهد أوروبا بشكل واضح هذه الإشكالية. وتحولت الأزمة الاقتصادية إلى أزمة اقتصاد سياسي في بعض الدول وخاصة في دول مثل اليونان (الدين العام 135%) وايطاليا (الدين العام 120%) ودول أخرى في الطريق.</a:t>
            </a:r>
          </a:p>
          <a:p>
            <a:pPr algn="just" rtl="1" fontAlgn="auto">
              <a:spcBef>
                <a:spcPts val="0"/>
              </a:spcBef>
              <a:spcAft>
                <a:spcPts val="0"/>
              </a:spcAft>
              <a:defRPr/>
            </a:pPr>
            <a:endParaRPr lang="ar-BH" sz="3600" dirty="0">
              <a:latin typeface="+mn-lt"/>
              <a:cs typeface="+mn-cs"/>
            </a:endParaRPr>
          </a:p>
          <a:p>
            <a:pPr algn="just" rtl="1" fontAlgn="auto">
              <a:spcBef>
                <a:spcPts val="0"/>
              </a:spcBef>
              <a:spcAft>
                <a:spcPts val="0"/>
              </a:spcAft>
              <a:defRPr/>
            </a:pPr>
            <a:r>
              <a:rPr lang="ar-BH" sz="3600" dirty="0">
                <a:latin typeface="+mn-lt"/>
                <a:cs typeface="+mn-cs"/>
              </a:rPr>
              <a:t>يبقى القول بان هناك من يجادل بان هذه الأزمة الاقتصادية هي ليست أزمة اقتصادية ولكن تراكم لمجموعة أزمات في الاقتصاد، والأخلاق، والسياسة. وهناك من يرى بان هذه الأزمة هي نتيجة لثلاثة عقود من هيمنة اقتصاد السوق وتراجع دور الدولة في الرقابة والأشراف </a:t>
            </a:r>
            <a:r>
              <a:rPr lang="ar-BH" sz="3600" dirty="0" err="1">
                <a:latin typeface="+mn-lt"/>
                <a:cs typeface="+mn-cs"/>
              </a:rPr>
              <a:t>والحوكمة</a:t>
            </a:r>
            <a:r>
              <a:rPr lang="ar-BH" sz="3600" dirty="0">
                <a:latin typeface="+mn-lt"/>
                <a:cs typeface="+mn-cs"/>
              </a:rPr>
              <a:t> .</a:t>
            </a:r>
          </a:p>
        </p:txBody>
      </p:sp>
      <p:sp>
        <p:nvSpPr>
          <p:cNvPr id="23555"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41C222C2-75FB-4923-AC39-77EAD27F25AE}" type="slidenum">
              <a:rPr lang="en-US">
                <a:latin typeface="Calibri" pitchFamily="34" charset="0"/>
              </a:rPr>
              <a:pPr/>
              <a:t>21</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066800" y="533400"/>
          <a:ext cx="6705600" cy="5565610"/>
        </p:xfrm>
        <a:graphic>
          <a:graphicData uri="http://schemas.openxmlformats.org/drawingml/2006/table">
            <a:tbl>
              <a:tblPr firstRow="1" bandRow="1">
                <a:tableStyleId>{5C22544A-7EE6-4342-B048-85BDC9FD1C3A}</a:tableStyleId>
              </a:tblPr>
              <a:tblGrid>
                <a:gridCol w="3550024"/>
                <a:gridCol w="2241176"/>
                <a:gridCol w="914400"/>
              </a:tblGrid>
              <a:tr h="802523">
                <a:tc gridSpan="3">
                  <a:txBody>
                    <a:bodyPr/>
                    <a:lstStyle/>
                    <a:p>
                      <a:pPr algn="ctr" rtl="1"/>
                      <a:r>
                        <a:rPr lang="ar-BH" b="1" dirty="0" smtClean="0">
                          <a:latin typeface="Arial Black" pitchFamily="34" charset="0"/>
                          <a:cs typeface="PT Bold Heading" pitchFamily="2" charset="-78"/>
                        </a:rPr>
                        <a:t>جدول </a:t>
                      </a:r>
                    </a:p>
                    <a:p>
                      <a:pPr algn="ctr" rtl="1"/>
                      <a:r>
                        <a:rPr lang="ar-BH" b="1" dirty="0" smtClean="0">
                          <a:latin typeface="Arial Black" pitchFamily="34" charset="0"/>
                          <a:cs typeface="PT Bold Heading" pitchFamily="2" charset="-78"/>
                        </a:rPr>
                        <a:t>الدين العام في مجموعة مختارة من دول العالم لعام </a:t>
                      </a:r>
                      <a:r>
                        <a:rPr lang="ar-BH" sz="2000" b="1" dirty="0" smtClean="0">
                          <a:latin typeface="Arial Black" pitchFamily="34" charset="0"/>
                          <a:cs typeface="PT Bold Heading" pitchFamily="2" charset="-78"/>
                        </a:rPr>
                        <a:t>2011</a:t>
                      </a:r>
                      <a:endParaRPr lang="en-US" b="1" dirty="0">
                        <a:latin typeface="Arial Black" pitchFamily="34" charset="0"/>
                        <a:cs typeface="PT Bold Heading" pitchFamily="2" charset="-78"/>
                      </a:endParaRPr>
                    </a:p>
                  </a:txBody>
                  <a:tcPr/>
                </a:tc>
                <a:tc hMerge="1">
                  <a:txBody>
                    <a:bodyPr/>
                    <a:lstStyle/>
                    <a:p>
                      <a:endParaRPr lang="en-US" sz="1600" b="1" dirty="0">
                        <a:latin typeface="Arial Black" pitchFamily="34" charset="0"/>
                      </a:endParaRPr>
                    </a:p>
                  </a:txBody>
                  <a:tcPr/>
                </a:tc>
                <a:tc hMerge="1">
                  <a:txBody>
                    <a:bodyPr/>
                    <a:lstStyle/>
                    <a:p>
                      <a:endParaRPr lang="en-US" dirty="0"/>
                    </a:p>
                  </a:txBody>
                  <a:tcPr/>
                </a:tc>
              </a:tr>
              <a:tr h="545166">
                <a:tc>
                  <a:txBody>
                    <a:bodyPr/>
                    <a:lstStyle/>
                    <a:p>
                      <a:pPr algn="ctr" rtl="1"/>
                      <a:r>
                        <a:rPr lang="ar-BH" b="1" dirty="0" smtClean="0">
                          <a:solidFill>
                            <a:srgbClr val="FF0000"/>
                          </a:solidFill>
                          <a:latin typeface="Arial Black" pitchFamily="34" charset="0"/>
                        </a:rPr>
                        <a:t>الدين العام % من </a:t>
                      </a:r>
                      <a:r>
                        <a:rPr lang="en-US" sz="1600" b="1" dirty="0" smtClean="0">
                          <a:solidFill>
                            <a:srgbClr val="FF0000"/>
                          </a:solidFill>
                          <a:latin typeface="Times New Roman" pitchFamily="18" charset="0"/>
                          <a:cs typeface="Times New Roman" pitchFamily="18" charset="0"/>
                        </a:rPr>
                        <a:t>GDP</a:t>
                      </a:r>
                      <a:endParaRPr lang="en-US" b="1" dirty="0">
                        <a:solidFill>
                          <a:srgbClr val="FF0000"/>
                        </a:solidFill>
                        <a:latin typeface="Times New Roman" pitchFamily="18" charset="0"/>
                        <a:cs typeface="Times New Roman" pitchFamily="18" charset="0"/>
                      </a:endParaRPr>
                    </a:p>
                  </a:txBody>
                  <a:tcPr/>
                </a:tc>
                <a:tc>
                  <a:txBody>
                    <a:bodyPr/>
                    <a:lstStyle/>
                    <a:p>
                      <a:pPr algn="ctr"/>
                      <a:r>
                        <a:rPr lang="ar-BH" b="1" dirty="0" smtClean="0">
                          <a:solidFill>
                            <a:srgbClr val="FF0000"/>
                          </a:solidFill>
                          <a:latin typeface="Arial Black" pitchFamily="34" charset="0"/>
                        </a:rPr>
                        <a:t>الدولة</a:t>
                      </a:r>
                      <a:endParaRPr lang="en-US" b="1" dirty="0">
                        <a:solidFill>
                          <a:srgbClr val="FF0000"/>
                        </a:solidFill>
                        <a:latin typeface="Arial Black" pitchFamily="34" charset="0"/>
                      </a:endParaRPr>
                    </a:p>
                  </a:txBody>
                  <a:tcPr/>
                </a:tc>
                <a:tc>
                  <a:txBody>
                    <a:bodyPr/>
                    <a:lstStyle/>
                    <a:p>
                      <a:pPr algn="ctr"/>
                      <a:endParaRPr lang="en-US" b="1" dirty="0">
                        <a:latin typeface="Arial Black" pitchFamily="34" charset="0"/>
                      </a:endParaRPr>
                    </a:p>
                  </a:txBody>
                  <a:tcPr/>
                </a:tc>
              </a:tr>
              <a:tr h="545166">
                <a:tc>
                  <a:txBody>
                    <a:bodyPr/>
                    <a:lstStyle/>
                    <a:p>
                      <a:pPr algn="ctr"/>
                      <a:r>
                        <a:rPr lang="ar-BH" b="1" dirty="0" smtClean="0">
                          <a:latin typeface="Arial Black" pitchFamily="34" charset="0"/>
                        </a:rPr>
                        <a:t>200.5%</a:t>
                      </a:r>
                      <a:endParaRPr lang="en-US" b="1" dirty="0">
                        <a:latin typeface="Arial Black" pitchFamily="34" charset="0"/>
                      </a:endParaRPr>
                    </a:p>
                  </a:txBody>
                  <a:tcPr/>
                </a:tc>
                <a:tc>
                  <a:txBody>
                    <a:bodyPr/>
                    <a:lstStyle/>
                    <a:p>
                      <a:pPr algn="ctr"/>
                      <a:r>
                        <a:rPr lang="ar-BH" b="1" dirty="0" smtClean="0">
                          <a:latin typeface="Arial Black" pitchFamily="34" charset="0"/>
                        </a:rPr>
                        <a:t>اليابان</a:t>
                      </a:r>
                      <a:endParaRPr lang="en-US" b="1" dirty="0">
                        <a:latin typeface="Arial Black" pitchFamily="34" charset="0"/>
                      </a:endParaRPr>
                    </a:p>
                  </a:txBody>
                  <a:tcPr/>
                </a:tc>
                <a:tc>
                  <a:txBody>
                    <a:bodyPr/>
                    <a:lstStyle/>
                    <a:p>
                      <a:pPr algn="ctr"/>
                      <a:r>
                        <a:rPr lang="ar-BH" b="1" dirty="0" smtClean="0">
                          <a:latin typeface="Arial Black" pitchFamily="34" charset="0"/>
                        </a:rPr>
                        <a:t>(1)</a:t>
                      </a:r>
                      <a:endParaRPr lang="en-US" b="1" dirty="0">
                        <a:latin typeface="Arial Black" pitchFamily="34" charset="0"/>
                      </a:endParaRPr>
                    </a:p>
                  </a:txBody>
                  <a:tcPr/>
                </a:tc>
              </a:tr>
              <a:tr h="524644">
                <a:tc>
                  <a:txBody>
                    <a:bodyPr/>
                    <a:lstStyle/>
                    <a:p>
                      <a:pPr algn="ctr"/>
                      <a:r>
                        <a:rPr lang="ar-BH" b="1" dirty="0" smtClean="0">
                          <a:latin typeface="Arial Black" pitchFamily="34" charset="0"/>
                        </a:rPr>
                        <a:t>143.4%</a:t>
                      </a:r>
                      <a:endParaRPr lang="en-US" b="1" dirty="0">
                        <a:latin typeface="Arial Black" pitchFamily="34" charset="0"/>
                      </a:endParaRPr>
                    </a:p>
                  </a:txBody>
                  <a:tcPr/>
                </a:tc>
                <a:tc>
                  <a:txBody>
                    <a:bodyPr/>
                    <a:lstStyle/>
                    <a:p>
                      <a:pPr algn="ctr"/>
                      <a:r>
                        <a:rPr lang="ar-BH" b="1" dirty="0" smtClean="0">
                          <a:latin typeface="Arial Black" pitchFamily="34" charset="0"/>
                        </a:rPr>
                        <a:t>لبنان</a:t>
                      </a:r>
                      <a:endParaRPr lang="en-US" b="1" dirty="0">
                        <a:latin typeface="Arial Black" pitchFamily="34" charset="0"/>
                      </a:endParaRPr>
                    </a:p>
                  </a:txBody>
                  <a:tcPr/>
                </a:tc>
                <a:tc>
                  <a:txBody>
                    <a:bodyPr/>
                    <a:lstStyle/>
                    <a:p>
                      <a:pPr algn="ctr"/>
                      <a:r>
                        <a:rPr lang="ar-BH" b="1" dirty="0" smtClean="0">
                          <a:latin typeface="Arial Black" pitchFamily="34" charset="0"/>
                        </a:rPr>
                        <a:t>(2)</a:t>
                      </a:r>
                      <a:endParaRPr lang="en-US" b="1" dirty="0">
                        <a:latin typeface="Arial Black" pitchFamily="34" charset="0"/>
                      </a:endParaRPr>
                    </a:p>
                  </a:txBody>
                  <a:tcPr/>
                </a:tc>
              </a:tr>
              <a:tr h="524644">
                <a:tc>
                  <a:txBody>
                    <a:bodyPr/>
                    <a:lstStyle/>
                    <a:p>
                      <a:pPr algn="ctr"/>
                      <a:r>
                        <a:rPr lang="ar-BH" b="1" dirty="0" smtClean="0">
                          <a:latin typeface="Arial Black" pitchFamily="34" charset="0"/>
                        </a:rPr>
                        <a:t>135.2%</a:t>
                      </a:r>
                      <a:endParaRPr lang="en-US" b="1" dirty="0">
                        <a:latin typeface="Arial Black" pitchFamily="34" charset="0"/>
                      </a:endParaRPr>
                    </a:p>
                  </a:txBody>
                  <a:tcPr/>
                </a:tc>
                <a:tc>
                  <a:txBody>
                    <a:bodyPr/>
                    <a:lstStyle/>
                    <a:p>
                      <a:pPr algn="ctr"/>
                      <a:r>
                        <a:rPr lang="ar-BH" b="1" dirty="0" smtClean="0">
                          <a:latin typeface="Arial Black" pitchFamily="34" charset="0"/>
                        </a:rPr>
                        <a:t>اليونان</a:t>
                      </a:r>
                      <a:endParaRPr lang="en-US" b="1" dirty="0">
                        <a:latin typeface="Arial Black" pitchFamily="34" charset="0"/>
                      </a:endParaRPr>
                    </a:p>
                  </a:txBody>
                  <a:tcPr/>
                </a:tc>
                <a:tc>
                  <a:txBody>
                    <a:bodyPr/>
                    <a:lstStyle/>
                    <a:p>
                      <a:pPr algn="ctr"/>
                      <a:r>
                        <a:rPr lang="ar-BH" b="1" dirty="0" smtClean="0">
                          <a:latin typeface="Arial Black" pitchFamily="34" charset="0"/>
                        </a:rPr>
                        <a:t>(3)</a:t>
                      </a:r>
                      <a:endParaRPr lang="en-US" b="1" dirty="0">
                        <a:latin typeface="Arial Black" pitchFamily="34" charset="0"/>
                      </a:endParaRPr>
                    </a:p>
                  </a:txBody>
                  <a:tcPr/>
                </a:tc>
              </a:tr>
              <a:tr h="524891">
                <a:tc>
                  <a:txBody>
                    <a:bodyPr/>
                    <a:lstStyle/>
                    <a:p>
                      <a:pPr algn="ctr"/>
                      <a:r>
                        <a:rPr lang="ar-BH" b="1" dirty="0" smtClean="0">
                          <a:latin typeface="Arial Black" pitchFamily="34" charset="0"/>
                        </a:rPr>
                        <a:t>129.1%</a:t>
                      </a:r>
                      <a:endParaRPr lang="en-US" b="1" dirty="0">
                        <a:latin typeface="Arial Black" pitchFamily="34" charset="0"/>
                      </a:endParaRPr>
                    </a:p>
                  </a:txBody>
                  <a:tcPr/>
                </a:tc>
                <a:tc>
                  <a:txBody>
                    <a:bodyPr/>
                    <a:lstStyle/>
                    <a:p>
                      <a:pPr algn="ctr"/>
                      <a:r>
                        <a:rPr lang="ar-BH" b="1" dirty="0" err="1" smtClean="0">
                          <a:latin typeface="Arial Black" pitchFamily="34" charset="0"/>
                        </a:rPr>
                        <a:t>ايسلند</a:t>
                      </a:r>
                      <a:endParaRPr lang="en-US" b="1" dirty="0">
                        <a:latin typeface="Arial Black" pitchFamily="34" charset="0"/>
                      </a:endParaRPr>
                    </a:p>
                  </a:txBody>
                  <a:tcPr/>
                </a:tc>
                <a:tc>
                  <a:txBody>
                    <a:bodyPr/>
                    <a:lstStyle/>
                    <a:p>
                      <a:pPr algn="ctr"/>
                      <a:r>
                        <a:rPr lang="ar-BH" b="1" dirty="0" smtClean="0">
                          <a:latin typeface="Arial Black" pitchFamily="34" charset="0"/>
                        </a:rPr>
                        <a:t>(4)</a:t>
                      </a:r>
                      <a:endParaRPr lang="en-US" b="1" dirty="0">
                        <a:latin typeface="Arial Black" pitchFamily="34" charset="0"/>
                      </a:endParaRPr>
                    </a:p>
                  </a:txBody>
                  <a:tcPr/>
                </a:tc>
              </a:tr>
              <a:tr h="524644">
                <a:tc>
                  <a:txBody>
                    <a:bodyPr/>
                    <a:lstStyle/>
                    <a:p>
                      <a:pPr algn="ctr"/>
                      <a:r>
                        <a:rPr lang="ar-BH" b="1" dirty="0" smtClean="0">
                          <a:latin typeface="Arial Black" pitchFamily="34" charset="0"/>
                        </a:rPr>
                        <a:t>120%</a:t>
                      </a:r>
                      <a:endParaRPr lang="en-US" b="1" dirty="0">
                        <a:latin typeface="Arial Black" pitchFamily="34" charset="0"/>
                      </a:endParaRPr>
                    </a:p>
                  </a:txBody>
                  <a:tcPr/>
                </a:tc>
                <a:tc>
                  <a:txBody>
                    <a:bodyPr/>
                    <a:lstStyle/>
                    <a:p>
                      <a:pPr algn="ctr"/>
                      <a:r>
                        <a:rPr lang="ar-BH" b="1" dirty="0" smtClean="0">
                          <a:latin typeface="Arial Black" pitchFamily="34" charset="0"/>
                        </a:rPr>
                        <a:t>ايطاليا</a:t>
                      </a:r>
                      <a:endParaRPr lang="en-US" b="1" dirty="0">
                        <a:latin typeface="Arial Black" pitchFamily="34" charset="0"/>
                      </a:endParaRPr>
                    </a:p>
                  </a:txBody>
                  <a:tcPr/>
                </a:tc>
                <a:tc>
                  <a:txBody>
                    <a:bodyPr/>
                    <a:lstStyle/>
                    <a:p>
                      <a:pPr algn="ctr"/>
                      <a:r>
                        <a:rPr lang="ar-BH" b="1" dirty="0" smtClean="0">
                          <a:latin typeface="Arial Black" pitchFamily="34" charset="0"/>
                        </a:rPr>
                        <a:t>(5)</a:t>
                      </a:r>
                      <a:endParaRPr lang="en-US" b="1" dirty="0">
                        <a:latin typeface="Arial Black" pitchFamily="34" charset="0"/>
                      </a:endParaRPr>
                    </a:p>
                  </a:txBody>
                  <a:tcPr/>
                </a:tc>
              </a:tr>
              <a:tr h="524644">
                <a:tc>
                  <a:txBody>
                    <a:bodyPr/>
                    <a:lstStyle/>
                    <a:p>
                      <a:pPr algn="ctr"/>
                      <a:r>
                        <a:rPr lang="ar-BH" b="1" dirty="0" smtClean="0">
                          <a:latin typeface="Arial Black" pitchFamily="34" charset="0"/>
                        </a:rPr>
                        <a:t>101.9%</a:t>
                      </a:r>
                      <a:endParaRPr lang="en-US" b="1" dirty="0">
                        <a:latin typeface="Arial Black" pitchFamily="34" charset="0"/>
                      </a:endParaRPr>
                    </a:p>
                  </a:txBody>
                  <a:tcPr/>
                </a:tc>
                <a:tc>
                  <a:txBody>
                    <a:bodyPr/>
                    <a:lstStyle/>
                    <a:p>
                      <a:pPr algn="ctr"/>
                      <a:r>
                        <a:rPr lang="ar-BH" b="1" dirty="0" smtClean="0">
                          <a:latin typeface="Arial Black" pitchFamily="34" charset="0"/>
                        </a:rPr>
                        <a:t>بلجيكا</a:t>
                      </a:r>
                      <a:endParaRPr lang="en-US" b="1" dirty="0">
                        <a:latin typeface="Arial Black" pitchFamily="34" charset="0"/>
                      </a:endParaRPr>
                    </a:p>
                  </a:txBody>
                  <a:tcPr/>
                </a:tc>
                <a:tc>
                  <a:txBody>
                    <a:bodyPr/>
                    <a:lstStyle/>
                    <a:p>
                      <a:pPr algn="ctr"/>
                      <a:r>
                        <a:rPr lang="ar-BH" b="1" dirty="0" smtClean="0">
                          <a:latin typeface="Arial Black" pitchFamily="34" charset="0"/>
                        </a:rPr>
                        <a:t>(6)</a:t>
                      </a:r>
                      <a:endParaRPr lang="en-US" b="1" dirty="0">
                        <a:latin typeface="Arial Black" pitchFamily="34" charset="0"/>
                      </a:endParaRPr>
                    </a:p>
                  </a:txBody>
                  <a:tcPr/>
                </a:tc>
              </a:tr>
              <a:tr h="524644">
                <a:tc>
                  <a:txBody>
                    <a:bodyPr/>
                    <a:lstStyle/>
                    <a:p>
                      <a:pPr algn="ctr"/>
                      <a:r>
                        <a:rPr lang="ar-BH" b="1" dirty="0" smtClean="0">
                          <a:latin typeface="Arial Black" pitchFamily="34" charset="0"/>
                        </a:rPr>
                        <a:t>96.7%</a:t>
                      </a:r>
                      <a:endParaRPr lang="en-US" b="1" dirty="0">
                        <a:latin typeface="Arial Black" pitchFamily="34" charset="0"/>
                      </a:endParaRPr>
                    </a:p>
                  </a:txBody>
                  <a:tcPr/>
                </a:tc>
                <a:tc>
                  <a:txBody>
                    <a:bodyPr/>
                    <a:lstStyle/>
                    <a:p>
                      <a:pPr algn="ctr"/>
                      <a:r>
                        <a:rPr lang="ar-BH" b="1" dirty="0" smtClean="0">
                          <a:latin typeface="Arial Black" pitchFamily="34" charset="0"/>
                        </a:rPr>
                        <a:t>سنغافورة</a:t>
                      </a:r>
                      <a:endParaRPr lang="en-US" b="1" dirty="0">
                        <a:latin typeface="Arial Black" pitchFamily="34" charset="0"/>
                      </a:endParaRPr>
                    </a:p>
                  </a:txBody>
                  <a:tcPr/>
                </a:tc>
                <a:tc>
                  <a:txBody>
                    <a:bodyPr/>
                    <a:lstStyle/>
                    <a:p>
                      <a:pPr algn="ctr"/>
                      <a:r>
                        <a:rPr lang="ar-BH" b="1" dirty="0" smtClean="0">
                          <a:latin typeface="Arial Black" pitchFamily="34" charset="0"/>
                        </a:rPr>
                        <a:t>(7)</a:t>
                      </a:r>
                      <a:endParaRPr lang="en-US" b="1" dirty="0">
                        <a:latin typeface="Arial Black" pitchFamily="34" charset="0"/>
                      </a:endParaRPr>
                    </a:p>
                  </a:txBody>
                  <a:tcPr/>
                </a:tc>
              </a:tr>
              <a:tr h="524644">
                <a:tc gridSpan="2">
                  <a:txBody>
                    <a:bodyPr/>
                    <a:lstStyle/>
                    <a:p>
                      <a:pPr algn="l"/>
                      <a:r>
                        <a:rPr lang="en-US" sz="1200" b="1" baseline="0" dirty="0" smtClean="0">
                          <a:latin typeface="Arial Black" pitchFamily="34" charset="0"/>
                        </a:rPr>
                        <a:t>Sources</a:t>
                      </a:r>
                      <a:r>
                        <a:rPr lang="en-US" sz="1200" b="1" dirty="0" smtClean="0">
                          <a:latin typeface="Arial Black" pitchFamily="34" charset="0"/>
                        </a:rPr>
                        <a:t>: </a:t>
                      </a:r>
                      <a:r>
                        <a:rPr lang="ar-BH" sz="1200" b="1" dirty="0" smtClean="0">
                          <a:latin typeface="Arial Black" pitchFamily="34" charset="0"/>
                        </a:rPr>
                        <a:t> </a:t>
                      </a:r>
                      <a:r>
                        <a:rPr lang="en-US" sz="1200" b="1" dirty="0" smtClean="0">
                          <a:latin typeface="Arial Black" pitchFamily="34" charset="0"/>
                        </a:rPr>
                        <a:t>The Economist</a:t>
                      </a:r>
                      <a:endParaRPr lang="en-US" sz="1200" b="1" dirty="0">
                        <a:latin typeface="Arial Black" pitchFamily="34" charset="0"/>
                      </a:endParaRPr>
                    </a:p>
                  </a:txBody>
                  <a:tcPr anchor="b"/>
                </a:tc>
                <a:tc hMerge="1">
                  <a:txBody>
                    <a:bodyPr/>
                    <a:lstStyle/>
                    <a:p>
                      <a:pPr algn="ctr"/>
                      <a:endParaRPr lang="en-US" b="1" dirty="0">
                        <a:latin typeface="Arial Black" pitchFamily="34" charset="0"/>
                      </a:endParaRPr>
                    </a:p>
                  </a:txBody>
                  <a:tcPr/>
                </a:tc>
                <a:tc>
                  <a:txBody>
                    <a:bodyPr/>
                    <a:lstStyle/>
                    <a:p>
                      <a:pPr algn="ctr"/>
                      <a:endParaRPr lang="en-US" b="1" dirty="0">
                        <a:latin typeface="Arial Black" pitchFamily="34" charset="0"/>
                      </a:endParaRPr>
                    </a:p>
                  </a:txBody>
                  <a:tcPr/>
                </a:tc>
              </a:tr>
            </a:tbl>
          </a:graphicData>
        </a:graphic>
      </p:graphicFrame>
      <p:sp>
        <p:nvSpPr>
          <p:cNvPr id="24621"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6B62CCA0-4E9D-483F-BEDB-98CDD57D2FA0}" type="slidenum">
              <a:rPr lang="en-US">
                <a:latin typeface="Calibri" pitchFamily="34" charset="0"/>
              </a:rPr>
              <a:pPr/>
              <a:t>22</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371600"/>
            <a:ext cx="8534400" cy="34163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fontAlgn="auto">
              <a:spcBef>
                <a:spcPts val="0"/>
              </a:spcBef>
              <a:spcAft>
                <a:spcPts val="0"/>
              </a:spcAft>
              <a:defRPr/>
            </a:pPr>
            <a:r>
              <a:rPr lang="ar-BH" sz="3600" dirty="0">
                <a:latin typeface="+mn-lt"/>
                <a:cs typeface="+mn-cs"/>
              </a:rPr>
              <a:t>وبالتالي من الأهمية العودة إلى الاقتصاد المختلط وتوازن دور الدولة مع دور السوق في إدارة الاقتصاد. </a:t>
            </a:r>
          </a:p>
          <a:p>
            <a:pPr algn="just" rtl="1" fontAlgn="auto">
              <a:spcBef>
                <a:spcPts val="0"/>
              </a:spcBef>
              <a:spcAft>
                <a:spcPts val="0"/>
              </a:spcAft>
              <a:defRPr/>
            </a:pPr>
            <a:endParaRPr lang="ar-BH" sz="3600" dirty="0">
              <a:latin typeface="+mn-lt"/>
              <a:cs typeface="+mn-cs"/>
            </a:endParaRPr>
          </a:p>
          <a:p>
            <a:pPr algn="just" rtl="1" fontAlgn="auto">
              <a:spcBef>
                <a:spcPts val="0"/>
              </a:spcBef>
              <a:spcAft>
                <a:spcPts val="0"/>
              </a:spcAft>
              <a:defRPr/>
            </a:pPr>
            <a:r>
              <a:rPr lang="ar-BH" sz="3600" dirty="0">
                <a:latin typeface="+mn-lt"/>
                <a:cs typeface="+mn-cs"/>
              </a:rPr>
              <a:t>ويبقى القول بان الجدل لازال مستمراً حول مسببات ونتائج هذه الأزمة.  ولكن يوجد هناك اتفاق بان هناك ولادة جديدة لمرحلة جديدة للتاريخ الاقتصادي العالمي.</a:t>
            </a:r>
            <a:endParaRPr lang="ar-BH" sz="3600" dirty="0">
              <a:latin typeface="+mn-lt"/>
              <a:cs typeface="+mn-cs"/>
            </a:endParaRPr>
          </a:p>
        </p:txBody>
      </p:sp>
      <p:sp>
        <p:nvSpPr>
          <p:cNvPr id="25603"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118B8594-38BD-49BD-8DCB-C4EE7B750959}" type="slidenum">
              <a:rPr lang="en-US">
                <a:latin typeface="Calibri" pitchFamily="34" charset="0"/>
              </a:rPr>
              <a:pPr/>
              <a:t>23</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1524000"/>
            <a:ext cx="5020926" cy="3554819"/>
          </a:xfrm>
          <a:prstGeom prst="rect">
            <a:avLst/>
          </a:prstGeom>
          <a:noFill/>
        </p:spPr>
        <p:txBody>
          <a:bodyPr wrap="none">
            <a:spAutoFit/>
            <a:scene3d>
              <a:camera prst="orthographicFront"/>
              <a:lightRig rig="soft" dir="t">
                <a:rot lat="0" lon="0" rev="10800000"/>
              </a:lightRig>
            </a:scene3d>
            <a:sp3d extrusionH="57150">
              <a:bevelT w="27940" h="12700" prst="angle"/>
              <a:contourClr>
                <a:srgbClr val="DDDDDD"/>
              </a:contourClr>
            </a:sp3d>
          </a:bodyPr>
          <a:lstStyle/>
          <a:p>
            <a:pPr algn="ctr" fontAlgn="auto">
              <a:lnSpc>
                <a:spcPct val="200000"/>
              </a:lnSpc>
              <a:spcBef>
                <a:spcPts val="0"/>
              </a:spcBef>
              <a:spcAft>
                <a:spcPts val="0"/>
              </a:spcAft>
              <a:defRPr/>
            </a:pPr>
            <a:r>
              <a:rPr lang="ar-BH" sz="6000" b="1" spc="150" dirty="0">
                <a:ln w="11430"/>
                <a:solidFill>
                  <a:srgbClr val="F8F8F8"/>
                </a:solidFill>
                <a:effectLst>
                  <a:outerShdw blurRad="25400" algn="tl" rotWithShape="0">
                    <a:srgbClr val="000000">
                      <a:alpha val="43000"/>
                    </a:srgbClr>
                  </a:outerShdw>
                </a:effectLst>
                <a:latin typeface="+mn-lt"/>
                <a:cs typeface="PT Bold Heading" pitchFamily="2" charset="-78"/>
              </a:rPr>
              <a:t>والشكر الجزيل </a:t>
            </a:r>
          </a:p>
          <a:p>
            <a:pPr algn="ctr" fontAlgn="auto">
              <a:lnSpc>
                <a:spcPct val="200000"/>
              </a:lnSpc>
              <a:spcBef>
                <a:spcPts val="0"/>
              </a:spcBef>
              <a:spcAft>
                <a:spcPts val="0"/>
              </a:spcAft>
              <a:defRPr/>
            </a:pPr>
            <a:r>
              <a:rPr lang="ar-BH" sz="6000" b="1" spc="150" dirty="0">
                <a:ln w="11430"/>
                <a:solidFill>
                  <a:srgbClr val="F8F8F8"/>
                </a:solidFill>
                <a:effectLst>
                  <a:outerShdw blurRad="25400" algn="tl" rotWithShape="0">
                    <a:srgbClr val="000000">
                      <a:alpha val="43000"/>
                    </a:srgbClr>
                  </a:outerShdw>
                </a:effectLst>
                <a:latin typeface="+mn-lt"/>
                <a:cs typeface="PT Bold Heading" pitchFamily="2" charset="-78"/>
              </a:rPr>
              <a:t>لحسن استماعكم</a:t>
            </a:r>
            <a:endParaRPr lang="en-US" sz="6000" b="1" spc="150" dirty="0">
              <a:ln w="11430"/>
              <a:solidFill>
                <a:srgbClr val="F8F8F8"/>
              </a:solidFill>
              <a:effectLst>
                <a:outerShdw blurRad="25400" algn="tl" rotWithShape="0">
                  <a:srgbClr val="000000">
                    <a:alpha val="43000"/>
                  </a:srgbClr>
                </a:outerShdw>
              </a:effectLst>
              <a:latin typeface="+mn-lt"/>
              <a:cs typeface="PT Bold Heading" pitchFamily="2" charset="-78"/>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52400"/>
            <a:ext cx="8458200" cy="230832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fontAlgn="auto">
              <a:spcBef>
                <a:spcPts val="0"/>
              </a:spcBef>
              <a:spcAft>
                <a:spcPts val="0"/>
              </a:spcAft>
              <a:defRPr/>
            </a:pPr>
            <a:r>
              <a:rPr lang="ar-BH" sz="3600" dirty="0">
                <a:latin typeface="+mn-lt"/>
                <a:cs typeface="+mn-cs"/>
              </a:rPr>
              <a:t>ولكن لماذا تحولت الأزمة المالية الأمريكية إلى أزمة اقتصادية عالمية؟</a:t>
            </a:r>
          </a:p>
          <a:p>
            <a:pPr algn="just" rtl="1" fontAlgn="auto">
              <a:spcBef>
                <a:spcPts val="0"/>
              </a:spcBef>
              <a:spcAft>
                <a:spcPts val="0"/>
              </a:spcAft>
              <a:defRPr/>
            </a:pPr>
            <a:r>
              <a:rPr lang="ar-BH" sz="3600" dirty="0">
                <a:latin typeface="+mn-lt"/>
                <a:cs typeface="+mn-cs"/>
              </a:rPr>
              <a:t>يرجع، في الحقيقة، هذا الأمر إلى عوامل عديدة أهمها:</a:t>
            </a:r>
          </a:p>
          <a:p>
            <a:pPr algn="just" rtl="1" fontAlgn="auto">
              <a:spcBef>
                <a:spcPts val="0"/>
              </a:spcBef>
              <a:spcAft>
                <a:spcPts val="0"/>
              </a:spcAft>
              <a:defRPr/>
            </a:pPr>
            <a:endParaRPr lang="ar-BH" sz="3600" dirty="0">
              <a:latin typeface="+mn-lt"/>
              <a:cs typeface="+mn-cs"/>
            </a:endParaRPr>
          </a:p>
        </p:txBody>
      </p:sp>
      <p:sp>
        <p:nvSpPr>
          <p:cNvPr id="3" name="Text Placeholder 2"/>
          <p:cNvSpPr>
            <a:spLocks noGrp="1"/>
          </p:cNvSpPr>
          <p:nvPr>
            <p:ph type="body" sz="quarter" idx="10"/>
          </p:nvPr>
        </p:nvSpPr>
        <p:spPr>
          <a:xfrm>
            <a:off x="304800" y="2133600"/>
            <a:ext cx="8991600" cy="4267200"/>
          </a:xfrm>
        </p:spPr>
        <p:txBody>
          <a:bodyPr rtlCol="0"/>
          <a:lstStyle/>
          <a:p>
            <a:pPr lvl="1" algn="just" defTabSz="914363" rtl="1" fontAlgn="auto">
              <a:lnSpc>
                <a:spcPct val="100000"/>
              </a:lnSpc>
              <a:spcBef>
                <a:spcPts val="0"/>
              </a:spcBef>
              <a:spcAft>
                <a:spcPts val="0"/>
              </a:spcAft>
              <a:buFontTx/>
              <a:buBlip>
                <a:blip r:embed="rId3"/>
              </a:buBlip>
              <a:defRPr/>
            </a:pPr>
            <a:r>
              <a:rPr lang="ar-BH" dirty="0" smtClean="0"/>
              <a:t>الاقتصاد الأمريكي هو أكبر اقتصاد في الاقتصاد العالمي.  فالناتج المحلي ألأجمالي الأمريكي يقدر ما يشكل    الناتج المحلي الإجمالي العالمي. </a:t>
            </a:r>
          </a:p>
          <a:p>
            <a:pPr lvl="1" algn="just" defTabSz="914363" rtl="1" fontAlgn="auto">
              <a:lnSpc>
                <a:spcPct val="100000"/>
              </a:lnSpc>
              <a:spcBef>
                <a:spcPts val="0"/>
              </a:spcBef>
              <a:spcAft>
                <a:spcPts val="0"/>
              </a:spcAft>
              <a:buFontTx/>
              <a:buNone/>
              <a:defRPr/>
            </a:pPr>
            <a:endParaRPr lang="ar-BH" sz="1600" dirty="0" smtClean="0"/>
          </a:p>
          <a:p>
            <a:pPr lvl="1" algn="just" defTabSz="914363" rtl="1" fontAlgn="auto">
              <a:lnSpc>
                <a:spcPct val="100000"/>
              </a:lnSpc>
              <a:spcBef>
                <a:spcPts val="0"/>
              </a:spcBef>
              <a:spcAft>
                <a:spcPts val="0"/>
              </a:spcAft>
              <a:buFontTx/>
              <a:buBlip>
                <a:blip r:embed="rId3"/>
              </a:buBlip>
              <a:defRPr/>
            </a:pPr>
            <a:r>
              <a:rPr lang="ar-BH" dirty="0" smtClean="0"/>
              <a:t>عملة الدولار الأمريكي تشكل النسبة الأكبر في احتياطي العملات الأجنبية </a:t>
            </a:r>
            <a:r>
              <a:rPr lang="ar-BH" dirty="0" err="1" smtClean="0"/>
              <a:t>لإى</a:t>
            </a:r>
            <a:r>
              <a:rPr lang="ar-BH" dirty="0" smtClean="0"/>
              <a:t> دولة في العالم.</a:t>
            </a:r>
          </a:p>
          <a:p>
            <a:pPr lvl="1" algn="just" defTabSz="914363" rtl="1" fontAlgn="auto">
              <a:lnSpc>
                <a:spcPct val="100000"/>
              </a:lnSpc>
              <a:spcBef>
                <a:spcPts val="0"/>
              </a:spcBef>
              <a:spcAft>
                <a:spcPts val="0"/>
              </a:spcAft>
              <a:buFontTx/>
              <a:buNone/>
              <a:defRPr/>
            </a:pPr>
            <a:endParaRPr lang="ar-BH" sz="1600" dirty="0" smtClean="0"/>
          </a:p>
          <a:p>
            <a:pPr lvl="1" algn="just" defTabSz="914363" rtl="1" fontAlgn="auto">
              <a:lnSpc>
                <a:spcPct val="100000"/>
              </a:lnSpc>
              <a:spcBef>
                <a:spcPts val="0"/>
              </a:spcBef>
              <a:spcAft>
                <a:spcPts val="0"/>
              </a:spcAft>
              <a:buFontTx/>
              <a:buBlip>
                <a:blip r:embed="rId3"/>
              </a:buBlip>
              <a:defRPr/>
            </a:pPr>
            <a:r>
              <a:rPr lang="ar-BH" dirty="0" smtClean="0"/>
              <a:t>القوة العسكرية الأمريكية هي اكبر قوة عسكرية بدون منازع على سطح هذه المعمورة.</a:t>
            </a:r>
          </a:p>
          <a:p>
            <a:pPr lvl="1" algn="just" defTabSz="914363" rtl="1" fontAlgn="auto">
              <a:lnSpc>
                <a:spcPct val="100000"/>
              </a:lnSpc>
              <a:spcBef>
                <a:spcPts val="0"/>
              </a:spcBef>
              <a:spcAft>
                <a:spcPts val="0"/>
              </a:spcAft>
              <a:buFontTx/>
              <a:buNone/>
              <a:defRPr/>
            </a:pPr>
            <a:endParaRPr lang="ar-BH" sz="1600" dirty="0" smtClean="0"/>
          </a:p>
          <a:p>
            <a:pPr lvl="1" algn="just" defTabSz="914363" rtl="1" fontAlgn="auto">
              <a:lnSpc>
                <a:spcPct val="100000"/>
              </a:lnSpc>
              <a:spcBef>
                <a:spcPts val="0"/>
              </a:spcBef>
              <a:spcAft>
                <a:spcPts val="0"/>
              </a:spcAft>
              <a:buFontTx/>
              <a:buBlip>
                <a:blip r:embed="rId3"/>
              </a:buBlip>
              <a:defRPr/>
            </a:pPr>
            <a:r>
              <a:rPr lang="ar-BH" dirty="0" smtClean="0"/>
              <a:t>العولمة.</a:t>
            </a:r>
          </a:p>
        </p:txBody>
      </p:sp>
      <p:graphicFrame>
        <p:nvGraphicFramePr>
          <p:cNvPr id="7" name="Table 6"/>
          <p:cNvGraphicFramePr>
            <a:graphicFrameLocks noGrp="1"/>
          </p:cNvGraphicFramePr>
          <p:nvPr/>
        </p:nvGraphicFramePr>
        <p:xfrm>
          <a:off x="3048000" y="2514600"/>
          <a:ext cx="457200" cy="630936"/>
        </p:xfrm>
        <a:graphic>
          <a:graphicData uri="http://schemas.openxmlformats.org/drawingml/2006/table">
            <a:tbl>
              <a:tblPr/>
              <a:tblGrid>
                <a:gridCol w="457200"/>
              </a:tblGrid>
              <a:tr h="0">
                <a:tc>
                  <a:txBody>
                    <a:bodyPr/>
                    <a:lstStyle/>
                    <a:p>
                      <a:pPr marL="0" marR="0" algn="ctr">
                        <a:lnSpc>
                          <a:spcPct val="115000"/>
                        </a:lnSpc>
                        <a:spcBef>
                          <a:spcPts val="0"/>
                        </a:spcBef>
                        <a:spcAft>
                          <a:spcPts val="0"/>
                        </a:spcAft>
                      </a:pPr>
                      <a:r>
                        <a:rPr lang="en-US" sz="1800" b="1" dirty="0">
                          <a:solidFill>
                            <a:srgbClr val="FFFFFF"/>
                          </a:solidFill>
                          <a:latin typeface="Times New Roman"/>
                          <a:ea typeface="Calibri"/>
                          <a:cs typeface="Arial"/>
                        </a:rPr>
                        <a:t>1</a:t>
                      </a:r>
                      <a:endParaRPr lang="en-US" sz="1100" dirty="0">
                        <a:latin typeface="Calibri"/>
                        <a:ea typeface="Calibri"/>
                        <a:cs typeface="Arial"/>
                      </a:endParaRPr>
                    </a:p>
                  </a:txBody>
                  <a:tcPr marL="68580" marR="68580" marT="0" marB="0" anchor="ctr">
                    <a:lnL>
                      <a:noFill/>
                    </a:lnL>
                    <a:lnR>
                      <a:noFill/>
                    </a:lnR>
                    <a:lnT>
                      <a:noFill/>
                    </a:lnT>
                    <a:lnB w="38100" cap="flat" cmpd="sng" algn="ctr">
                      <a:solidFill>
                        <a:srgbClr val="FFFFFF"/>
                      </a:solidFill>
                      <a:prstDash val="solid"/>
                      <a:round/>
                      <a:headEnd type="none" w="med" len="med"/>
                      <a:tailEnd type="none" w="med" len="med"/>
                    </a:lnB>
                  </a:tcPr>
                </a:tc>
              </a:tr>
              <a:tr h="0">
                <a:tc>
                  <a:txBody>
                    <a:bodyPr/>
                    <a:lstStyle/>
                    <a:p>
                      <a:pPr marL="0" marR="0" algn="ctr">
                        <a:lnSpc>
                          <a:spcPct val="115000"/>
                        </a:lnSpc>
                        <a:spcBef>
                          <a:spcPts val="0"/>
                        </a:spcBef>
                        <a:spcAft>
                          <a:spcPts val="0"/>
                        </a:spcAft>
                      </a:pPr>
                      <a:r>
                        <a:rPr lang="en-US" sz="1800" b="1" dirty="0">
                          <a:solidFill>
                            <a:srgbClr val="FFFFFF"/>
                          </a:solidFill>
                          <a:latin typeface="Times New Roman"/>
                          <a:ea typeface="Calibri"/>
                          <a:cs typeface="Arial"/>
                        </a:rPr>
                        <a:t>4</a:t>
                      </a:r>
                      <a:endParaRPr lang="en-US" sz="1100" dirty="0">
                        <a:latin typeface="Calibri"/>
                        <a:ea typeface="Calibri"/>
                        <a:cs typeface="Arial"/>
                      </a:endParaRPr>
                    </a:p>
                  </a:txBody>
                  <a:tcPr marL="68580" marR="68580" marT="0" marB="0" anchor="ctr">
                    <a:lnL>
                      <a:noFill/>
                    </a:lnL>
                    <a:lnR>
                      <a:noFill/>
                    </a:lnR>
                    <a:lnT w="38100" cap="flat" cmpd="sng" algn="ctr">
                      <a:solidFill>
                        <a:srgbClr val="FFFFFF"/>
                      </a:solidFill>
                      <a:prstDash val="solid"/>
                      <a:round/>
                      <a:headEnd type="none" w="med" len="med"/>
                      <a:tailEnd type="none" w="med" len="med"/>
                    </a:lnT>
                    <a:lnB>
                      <a:noFill/>
                    </a:lnB>
                  </a:tcPr>
                </a:tc>
              </a:tr>
            </a:tbl>
          </a:graphicData>
        </a:graphic>
      </p:graphicFrame>
      <p:sp>
        <p:nvSpPr>
          <p:cNvPr id="5128" name="TextBox 5"/>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D3C26330-DF54-4F19-BEE1-F1A407B3AFE0}" type="slidenum">
              <a:rPr lang="en-US">
                <a:latin typeface="Calibri" pitchFamily="34" charset="0"/>
              </a:rPr>
              <a:pPr/>
              <a:t>3</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219200"/>
            <a:ext cx="8458200" cy="2862322"/>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fontAlgn="auto">
              <a:spcBef>
                <a:spcPts val="0"/>
              </a:spcBef>
              <a:spcAft>
                <a:spcPts val="0"/>
              </a:spcAft>
              <a:defRPr/>
            </a:pPr>
            <a:r>
              <a:rPr lang="ar-BH" sz="3600" dirty="0">
                <a:latin typeface="+mn-lt"/>
                <a:cs typeface="+mn-cs"/>
              </a:rPr>
              <a:t>وعليه، فإن المثل الإنجليزي يقول:</a:t>
            </a:r>
          </a:p>
          <a:p>
            <a:pPr algn="just" rtl="1" fontAlgn="auto">
              <a:spcBef>
                <a:spcPts val="0"/>
              </a:spcBef>
              <a:spcAft>
                <a:spcPts val="0"/>
              </a:spcAft>
              <a:defRPr/>
            </a:pPr>
            <a:endParaRPr lang="ar-BH" sz="3600" dirty="0">
              <a:latin typeface="+mn-lt"/>
              <a:cs typeface="+mn-cs"/>
            </a:endParaRPr>
          </a:p>
          <a:p>
            <a:pPr algn="ctr" rtl="1" fontAlgn="auto">
              <a:spcBef>
                <a:spcPts val="0"/>
              </a:spcBef>
              <a:spcAft>
                <a:spcPts val="0"/>
              </a:spcAft>
              <a:defRPr/>
            </a:pPr>
            <a:r>
              <a:rPr lang="en-US" sz="3600" dirty="0">
                <a:latin typeface="+mn-lt"/>
                <a:cs typeface="+mn-cs"/>
              </a:rPr>
              <a:t>If the U.S. catches a cold, the world sneezes</a:t>
            </a:r>
          </a:p>
          <a:p>
            <a:pPr algn="just" rtl="1" fontAlgn="auto">
              <a:spcBef>
                <a:spcPts val="0"/>
              </a:spcBef>
              <a:spcAft>
                <a:spcPts val="0"/>
              </a:spcAft>
              <a:defRPr/>
            </a:pPr>
            <a:endParaRPr lang="ar-BH" sz="3600" dirty="0">
              <a:latin typeface="+mn-lt"/>
              <a:cs typeface="+mn-cs"/>
            </a:endParaRPr>
          </a:p>
          <a:p>
            <a:pPr algn="just" rtl="1" fontAlgn="auto">
              <a:spcBef>
                <a:spcPts val="0"/>
              </a:spcBef>
              <a:spcAft>
                <a:spcPts val="0"/>
              </a:spcAft>
              <a:defRPr/>
            </a:pPr>
            <a:r>
              <a:rPr lang="ar-BH" sz="3600" dirty="0">
                <a:latin typeface="+mn-lt"/>
                <a:cs typeface="+mn-cs"/>
              </a:rPr>
              <a:t>ينطبق على هذه الحالة.</a:t>
            </a:r>
            <a:endParaRPr lang="ar-BH" sz="3600" dirty="0">
              <a:latin typeface="+mn-lt"/>
              <a:cs typeface="+mn-cs"/>
            </a:endParaRPr>
          </a:p>
        </p:txBody>
      </p:sp>
      <p:sp>
        <p:nvSpPr>
          <p:cNvPr id="6147"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BFE0E4A1-6BBC-423A-A9A5-E05CF9DAF0E8}" type="slidenum">
              <a:rPr lang="en-US">
                <a:latin typeface="Calibri" pitchFamily="34" charset="0"/>
              </a:rPr>
              <a:pPr/>
              <a:t>4</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txBox="1">
            <a:spLocks/>
          </p:cNvSpPr>
          <p:nvPr/>
        </p:nvSpPr>
        <p:spPr>
          <a:xfrm>
            <a:off x="609600" y="1371600"/>
            <a:ext cx="7776864" cy="1143000"/>
          </a:xfrm>
          <a:prstGeom prst="rect">
            <a:avLst/>
          </a:prstGeom>
        </p:spPr>
        <p:txBody>
          <a:bodyPr lIns="0" tIns="0" rIns="0" bIns="0" anchor="ctr"/>
          <a:lstStyle/>
          <a:p>
            <a:pPr algn="ctr" defTabSz="914363" fontAlgn="auto">
              <a:lnSpc>
                <a:spcPct val="90000"/>
              </a:lnSpc>
              <a:spcAft>
                <a:spcPts val="0"/>
              </a:spcAft>
              <a:defRPr/>
            </a:pPr>
            <a:r>
              <a:rPr lang="ar-BH" sz="4800" b="1" spc="-1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mj-lt"/>
                <a:cs typeface="Arial" charset="0"/>
              </a:rPr>
              <a:t>الأزمة المالية العالمية: البجعة السوداء: ونظرية الاحتمالات</a:t>
            </a:r>
            <a:endParaRPr lang="en-US" sz="4800" b="1" spc="-15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50800" dist="38100" dir="2700000" algn="tl" rotWithShape="0">
                  <a:prstClr val="black">
                    <a:alpha val="40000"/>
                  </a:prstClr>
                </a:outerShdw>
              </a:effectLst>
              <a:latin typeface="+mj-lt"/>
              <a:cs typeface="Arial" charset="0"/>
            </a:endParaRPr>
          </a:p>
        </p:txBody>
      </p:sp>
      <p:pic>
        <p:nvPicPr>
          <p:cNvPr id="6" name="صورة 3" descr="bswan.jpg"/>
          <p:cNvPicPr>
            <a:picLocks noChangeAspect="1"/>
          </p:cNvPicPr>
          <p:nvPr/>
        </p:nvPicPr>
        <p:blipFill>
          <a:blip r:embed="rId3" cstate="print">
            <a:lum/>
          </a:blip>
          <a:stretch>
            <a:fillRect/>
          </a:stretch>
        </p:blipFill>
        <p:spPr>
          <a:xfrm>
            <a:off x="1295400" y="3099792"/>
            <a:ext cx="2736304"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صورة 4" descr="wswan.jpg"/>
          <p:cNvPicPr>
            <a:picLocks noChangeAspect="1"/>
          </p:cNvPicPr>
          <p:nvPr/>
        </p:nvPicPr>
        <p:blipFill>
          <a:blip r:embed="rId4" cstate="print"/>
          <a:stretch>
            <a:fillRect/>
          </a:stretch>
        </p:blipFill>
        <p:spPr>
          <a:xfrm>
            <a:off x="4893269" y="3099792"/>
            <a:ext cx="2701107"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173" name="TextBox 7"/>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A601B209-BBAE-4299-A38C-2F735E7BB42D}" type="slidenum">
              <a:rPr lang="en-US">
                <a:latin typeface="Calibri" pitchFamily="34" charset="0"/>
              </a:rPr>
              <a:pPr/>
              <a:t>5</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3 001.jpg"/>
          <p:cNvPicPr>
            <a:picLocks noChangeAspect="1"/>
          </p:cNvPicPr>
          <p:nvPr/>
        </p:nvPicPr>
        <p:blipFill>
          <a:blip r:embed="rId3" cstate="print"/>
          <a:srcRect l="1059" r="40824" b="34444"/>
          <a:stretch>
            <a:fillRect/>
          </a:stretch>
        </p:blipFill>
        <p:spPr>
          <a:xfrm>
            <a:off x="2438400" y="381000"/>
            <a:ext cx="3877159" cy="6019800"/>
          </a:xfrm>
          <a:prstGeom prst="rect">
            <a:avLst/>
          </a:prstGeom>
          <a:solidFill>
            <a:srgbClr val="FFFFFF">
              <a:shade val="85000"/>
            </a:srgbClr>
          </a:solidFill>
          <a:ln w="88900" cap="sq">
            <a:solidFill>
              <a:srgbClr val="FFFFFF"/>
            </a:solidFill>
            <a:miter lim="800000"/>
          </a:ln>
          <a:effectLst>
            <a:glow rad="228600">
              <a:schemeClr val="accent1">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195"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39FBFF6D-B3EA-4E52-AFCB-860895794718}" type="slidenum">
              <a:rPr lang="en-US">
                <a:latin typeface="Calibri" pitchFamily="34" charset="0"/>
              </a:rPr>
              <a:pPr/>
              <a:t>6</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2.jpg"/>
          <p:cNvPicPr>
            <a:picLocks noChangeAspect="1"/>
          </p:cNvPicPr>
          <p:nvPr/>
        </p:nvPicPr>
        <p:blipFill>
          <a:blip r:embed="rId3" cstate="print"/>
          <a:srcRect l="43882" t="6667" r="31647" b="52222"/>
          <a:stretch>
            <a:fillRect/>
          </a:stretch>
        </p:blipFill>
        <p:spPr>
          <a:xfrm rot="5400000">
            <a:off x="2807495" y="-1283494"/>
            <a:ext cx="3581401" cy="82819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19"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5A1E46A2-6155-4084-9325-3B4E8D1F35C7}" type="slidenum">
              <a:rPr lang="en-US">
                <a:latin typeface="Calibri" pitchFamily="34" charset="0"/>
              </a:rPr>
              <a:pPr/>
              <a:t>7</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
            <a:ext cx="8534400" cy="63094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fontAlgn="auto">
              <a:spcBef>
                <a:spcPts val="0"/>
              </a:spcBef>
              <a:spcAft>
                <a:spcPts val="0"/>
              </a:spcAft>
              <a:defRPr/>
            </a:pPr>
            <a:r>
              <a:rPr lang="ar-BH" sz="3600" dirty="0">
                <a:solidFill>
                  <a:srgbClr val="FFFF00"/>
                </a:solidFill>
                <a:latin typeface="+mn-lt"/>
                <a:cs typeface="PT Bold Heading" pitchFamily="2" charset="-78"/>
              </a:rPr>
              <a:t>طبيعة الأزمة</a:t>
            </a:r>
          </a:p>
          <a:p>
            <a:pPr algn="just" rtl="1" fontAlgn="auto">
              <a:spcBef>
                <a:spcPts val="0"/>
              </a:spcBef>
              <a:spcAft>
                <a:spcPts val="0"/>
              </a:spcAft>
              <a:defRPr/>
            </a:pPr>
            <a:endParaRPr lang="ar-BH" sz="1200" dirty="0">
              <a:latin typeface="+mn-lt"/>
              <a:cs typeface="+mn-cs"/>
            </a:endParaRPr>
          </a:p>
          <a:p>
            <a:pPr algn="just" rtl="1" fontAlgn="auto">
              <a:spcBef>
                <a:spcPts val="0"/>
              </a:spcBef>
              <a:spcAft>
                <a:spcPts val="0"/>
              </a:spcAft>
              <a:defRPr/>
            </a:pPr>
            <a:r>
              <a:rPr lang="ar-BH" sz="3600" dirty="0">
                <a:latin typeface="+mn-lt"/>
                <a:cs typeface="+mn-cs"/>
              </a:rPr>
              <a:t>ولكن كيف حدثت الأزمة؟</a:t>
            </a:r>
          </a:p>
          <a:p>
            <a:pPr algn="just" rtl="1" fontAlgn="auto">
              <a:spcBef>
                <a:spcPts val="0"/>
              </a:spcBef>
              <a:spcAft>
                <a:spcPts val="0"/>
              </a:spcAft>
              <a:defRPr/>
            </a:pPr>
            <a:endParaRPr lang="ar-BH" sz="1200" dirty="0">
              <a:latin typeface="+mn-lt"/>
              <a:cs typeface="+mn-cs"/>
            </a:endParaRPr>
          </a:p>
          <a:p>
            <a:pPr algn="just" rtl="1" fontAlgn="auto">
              <a:spcBef>
                <a:spcPts val="0"/>
              </a:spcBef>
              <a:spcAft>
                <a:spcPts val="0"/>
              </a:spcAft>
              <a:defRPr/>
            </a:pPr>
            <a:r>
              <a:rPr lang="ar-BH" sz="3600" dirty="0">
                <a:latin typeface="+mn-lt"/>
                <a:cs typeface="+mn-cs"/>
              </a:rPr>
              <a:t>معظم الأزمات تبدأ بتكون الفقاعة </a:t>
            </a:r>
            <a:r>
              <a:rPr lang="en-US" sz="3600" dirty="0">
                <a:latin typeface="+mn-lt"/>
                <a:cs typeface="+mn-cs"/>
              </a:rPr>
              <a:t>Bubble</a:t>
            </a:r>
            <a:r>
              <a:rPr lang="ar-BH" sz="3600" dirty="0">
                <a:latin typeface="+mn-lt"/>
                <a:cs typeface="+mn-cs"/>
              </a:rPr>
              <a:t> وهي تبدأ مع زيادة أسعار الأصول لسلعة معينة، سواء كانت أسهم أو عقارات أو سلع أخرى مقارنة بأخرى مما يشجع على انتقال الموارد تجاهها.</a:t>
            </a:r>
          </a:p>
          <a:p>
            <a:pPr algn="just" rtl="1" fontAlgn="auto">
              <a:spcBef>
                <a:spcPts val="0"/>
              </a:spcBef>
              <a:spcAft>
                <a:spcPts val="0"/>
              </a:spcAft>
              <a:defRPr/>
            </a:pPr>
            <a:endParaRPr lang="ar-BH" sz="1200" dirty="0">
              <a:latin typeface="+mn-lt"/>
              <a:cs typeface="+mn-cs"/>
            </a:endParaRPr>
          </a:p>
          <a:p>
            <a:pPr algn="just" rtl="1" fontAlgn="auto">
              <a:spcBef>
                <a:spcPts val="0"/>
              </a:spcBef>
              <a:spcAft>
                <a:spcPts val="0"/>
              </a:spcAft>
              <a:defRPr/>
            </a:pPr>
            <a:r>
              <a:rPr lang="ar-BH" sz="3600" dirty="0">
                <a:latin typeface="+mn-lt"/>
                <a:cs typeface="+mn-cs"/>
              </a:rPr>
              <a:t>ويبقى هذا الأمر طبيعياً إلى حد ما.</a:t>
            </a:r>
          </a:p>
          <a:p>
            <a:pPr algn="just" rtl="1" fontAlgn="auto">
              <a:spcBef>
                <a:spcPts val="0"/>
              </a:spcBef>
              <a:spcAft>
                <a:spcPts val="0"/>
              </a:spcAft>
              <a:defRPr/>
            </a:pPr>
            <a:endParaRPr lang="ar-BH" sz="1200" dirty="0">
              <a:latin typeface="+mn-lt"/>
              <a:cs typeface="+mn-cs"/>
            </a:endParaRPr>
          </a:p>
          <a:p>
            <a:pPr algn="just" rtl="1" fontAlgn="auto">
              <a:spcBef>
                <a:spcPts val="0"/>
              </a:spcBef>
              <a:spcAft>
                <a:spcPts val="0"/>
              </a:spcAft>
              <a:defRPr/>
            </a:pPr>
            <a:r>
              <a:rPr lang="ar-BH" sz="3600" dirty="0">
                <a:latin typeface="+mn-lt"/>
                <a:cs typeface="+mn-cs"/>
              </a:rPr>
              <a:t>ولكن الأمر لا يبدو طبيعياً عندما تستمر الأسعار في الصعود والتضخم، مما يدفع الأفراد بإعداد أكبر للاستثمار في تلك الأصول، ويخاطرون بأموال أكثر فأكثر. </a:t>
            </a:r>
            <a:endParaRPr lang="ar-BH" sz="3600" dirty="0">
              <a:latin typeface="+mn-lt"/>
              <a:cs typeface="+mn-cs"/>
            </a:endParaRPr>
          </a:p>
        </p:txBody>
      </p:sp>
      <p:sp>
        <p:nvSpPr>
          <p:cNvPr id="10243"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44431AD7-8142-4835-BE99-9930FCBD7D4C}" type="slidenum">
              <a:rPr lang="en-US">
                <a:latin typeface="Calibri" pitchFamily="34" charset="0"/>
              </a:rPr>
              <a:pPr/>
              <a:t>8</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52400"/>
            <a:ext cx="8534400" cy="643253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rtl="1" fontAlgn="auto">
              <a:spcBef>
                <a:spcPts val="0"/>
              </a:spcBef>
              <a:spcAft>
                <a:spcPts val="0"/>
              </a:spcAft>
              <a:defRPr/>
            </a:pPr>
            <a:r>
              <a:rPr lang="ar-BH" sz="3600" dirty="0">
                <a:latin typeface="+mn-lt"/>
                <a:cs typeface="+mn-cs"/>
              </a:rPr>
              <a:t>يصاحب استمرار هذه الفقاعة الأمور التالية:</a:t>
            </a:r>
          </a:p>
          <a:p>
            <a:pPr algn="just" rtl="1" fontAlgn="auto">
              <a:spcBef>
                <a:spcPts val="0"/>
              </a:spcBef>
              <a:spcAft>
                <a:spcPts val="0"/>
              </a:spcAft>
              <a:defRPr/>
            </a:pPr>
            <a:endParaRPr lang="ar-BH" sz="1200" dirty="0">
              <a:latin typeface="+mn-lt"/>
              <a:cs typeface="+mn-cs"/>
            </a:endParaRPr>
          </a:p>
          <a:p>
            <a:pPr marL="742950" indent="-742950" algn="just" rtl="1" fontAlgn="auto">
              <a:spcBef>
                <a:spcPts val="0"/>
              </a:spcBef>
              <a:spcAft>
                <a:spcPts val="0"/>
              </a:spcAft>
              <a:buFont typeface="+mj-lt"/>
              <a:buAutoNum type="arabicPeriod"/>
              <a:defRPr/>
            </a:pPr>
            <a:r>
              <a:rPr lang="ar-BH" sz="3600" dirty="0">
                <a:latin typeface="+mn-lt"/>
                <a:cs typeface="+mn-cs"/>
              </a:rPr>
              <a:t>تراكم مفرط في الديون. حيث المستثمر يقترض أموال، فالمزيد من الأموال للشراء خلال فترة الفقاعة.</a:t>
            </a:r>
          </a:p>
          <a:p>
            <a:pPr marL="742950" indent="-742950" algn="just" rtl="1" fontAlgn="auto">
              <a:spcBef>
                <a:spcPts val="0"/>
              </a:spcBef>
              <a:spcAft>
                <a:spcPts val="0"/>
              </a:spcAft>
              <a:buFont typeface="+mj-lt"/>
              <a:buAutoNum type="arabicPeriod"/>
              <a:defRPr/>
            </a:pPr>
            <a:endParaRPr lang="ar-BH" sz="2000" dirty="0">
              <a:latin typeface="+mn-lt"/>
              <a:cs typeface="+mn-cs"/>
            </a:endParaRPr>
          </a:p>
          <a:p>
            <a:pPr marL="742950" indent="-742950" algn="just" rtl="1" fontAlgn="auto">
              <a:spcBef>
                <a:spcPts val="0"/>
              </a:spcBef>
              <a:spcAft>
                <a:spcPts val="0"/>
              </a:spcAft>
              <a:buFont typeface="+mj-lt"/>
              <a:buAutoNum type="arabicPeriod"/>
              <a:defRPr/>
            </a:pPr>
            <a:r>
              <a:rPr lang="ar-BH" sz="3600" dirty="0">
                <a:latin typeface="+mn-lt"/>
                <a:cs typeface="+mn-cs"/>
              </a:rPr>
              <a:t>نمو مفرط في تسهيلات الائتمان </a:t>
            </a:r>
            <a:r>
              <a:rPr lang="en-US" sz="3600" dirty="0">
                <a:latin typeface="+mn-lt"/>
                <a:cs typeface="+mn-cs"/>
              </a:rPr>
              <a:t>(Credit)</a:t>
            </a:r>
            <a:r>
              <a:rPr lang="ar-BH" sz="3600" dirty="0">
                <a:latin typeface="+mn-lt"/>
                <a:cs typeface="+mn-cs"/>
              </a:rPr>
              <a:t> وهذه نتيجة لتراخى إجراءات الرقابة في القطاع المالي أو وجود سياسة توسعية نقدية للسياسة النقدية.</a:t>
            </a:r>
          </a:p>
          <a:p>
            <a:pPr marL="742950" indent="-742950" algn="just" rtl="1" fontAlgn="auto">
              <a:spcBef>
                <a:spcPts val="0"/>
              </a:spcBef>
              <a:spcAft>
                <a:spcPts val="0"/>
              </a:spcAft>
              <a:defRPr/>
            </a:pPr>
            <a:endParaRPr lang="ar-BH" sz="2000" dirty="0">
              <a:latin typeface="+mn-lt"/>
              <a:cs typeface="+mn-cs"/>
            </a:endParaRPr>
          </a:p>
          <a:p>
            <a:pPr algn="just" rtl="1" fontAlgn="auto">
              <a:spcBef>
                <a:spcPts val="0"/>
              </a:spcBef>
              <a:spcAft>
                <a:spcPts val="0"/>
              </a:spcAft>
              <a:defRPr/>
            </a:pPr>
            <a:r>
              <a:rPr lang="ar-BH" sz="3600" dirty="0">
                <a:latin typeface="+mn-lt"/>
                <a:cs typeface="+mn-cs"/>
              </a:rPr>
              <a:t>ولقد حدث هذا الأمر في الولايات ابتداءً منذ عام 2006 في قطاع العقار وشكل ارتفاع أسعار العقار المستمر الديناميكية التي خلقت الفقاعة.  </a:t>
            </a:r>
            <a:endParaRPr lang="ar-BH" sz="3600" dirty="0">
              <a:latin typeface="+mn-lt"/>
              <a:cs typeface="+mn-cs"/>
            </a:endParaRPr>
          </a:p>
        </p:txBody>
      </p:sp>
      <p:sp>
        <p:nvSpPr>
          <p:cNvPr id="11267" name="TextBox 2"/>
          <p:cNvSpPr txBox="1">
            <a:spLocks noChangeArrowheads="1"/>
          </p:cNvSpPr>
          <p:nvPr/>
        </p:nvSpPr>
        <p:spPr bwMode="auto">
          <a:xfrm>
            <a:off x="79375" y="6400800"/>
            <a:ext cx="301625" cy="369888"/>
          </a:xfrm>
          <a:prstGeom prst="rect">
            <a:avLst/>
          </a:prstGeom>
          <a:noFill/>
          <a:ln w="9525">
            <a:noFill/>
            <a:miter lim="800000"/>
            <a:headEnd/>
            <a:tailEnd/>
          </a:ln>
        </p:spPr>
        <p:txBody>
          <a:bodyPr wrap="none">
            <a:spAutoFit/>
          </a:bodyPr>
          <a:lstStyle/>
          <a:p>
            <a:fld id="{C863878E-CD28-438D-A3BC-85CF5F449892}" type="slidenum">
              <a:rPr lang="en-US">
                <a:latin typeface="Calibri" pitchFamily="34" charset="0"/>
              </a:rPr>
              <a:pPr/>
              <a:t>9</a:t>
            </a:fld>
            <a:endParaRPr lang="en-US">
              <a:latin typeface="Calibri" pitchFamily="34" charset="0"/>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1_Light and shadow BERRY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8BBDE3-6EF9-46EF-BD8C-5548CCD069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 and shadow BERRY Segoe</Template>
  <TotalTime>913</TotalTime>
  <Words>1249</Words>
  <Application>Microsoft Office PowerPoint</Application>
  <PresentationFormat>On-screen Show (4:3)</PresentationFormat>
  <Paragraphs>177</Paragraphs>
  <Slides>24</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Calibri</vt:lpstr>
      <vt:lpstr>Arial</vt:lpstr>
      <vt:lpstr>Courier New</vt:lpstr>
      <vt:lpstr>Times New Roman</vt:lpstr>
      <vt:lpstr>Arial Black</vt:lpstr>
      <vt:lpstr>PT Bold Heading</vt:lpstr>
      <vt:lpstr>1_Light and shadow BERRY Segoe</vt:lpstr>
      <vt:lpstr>White with Courier font for code slides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uob</dc:creator>
  <cp:lastModifiedBy>NAWAF</cp:lastModifiedBy>
  <cp:revision>94</cp:revision>
  <dcterms:created xsi:type="dcterms:W3CDTF">2011-11-15T10:46:13Z</dcterms:created>
  <dcterms:modified xsi:type="dcterms:W3CDTF">2011-12-21T20:42:28Z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TC102867499990</vt:lpwstr>
  </property>
</Properties>
</file>